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sldIdLst>
    <p:sldId id="256" r:id="rId5"/>
    <p:sldId id="257" r:id="rId6"/>
    <p:sldId id="385" r:id="rId7"/>
    <p:sldId id="400" r:id="rId8"/>
    <p:sldId id="262" r:id="rId9"/>
    <p:sldId id="260" r:id="rId10"/>
    <p:sldId id="393" r:id="rId11"/>
    <p:sldId id="386" r:id="rId12"/>
    <p:sldId id="267" r:id="rId13"/>
    <p:sldId id="268" r:id="rId14"/>
    <p:sldId id="287" r:id="rId15"/>
    <p:sldId id="265" r:id="rId16"/>
    <p:sldId id="288" r:id="rId17"/>
    <p:sldId id="270" r:id="rId18"/>
    <p:sldId id="387" r:id="rId19"/>
    <p:sldId id="273" r:id="rId20"/>
    <p:sldId id="274" r:id="rId21"/>
    <p:sldId id="275" r:id="rId22"/>
    <p:sldId id="289" r:id="rId23"/>
    <p:sldId id="292" r:id="rId24"/>
    <p:sldId id="293" r:id="rId25"/>
    <p:sldId id="294" r:id="rId26"/>
    <p:sldId id="291" r:id="rId27"/>
    <p:sldId id="390" r:id="rId28"/>
    <p:sldId id="394" r:id="rId29"/>
    <p:sldId id="282" r:id="rId30"/>
    <p:sldId id="284" r:id="rId31"/>
    <p:sldId id="395" r:id="rId32"/>
    <p:sldId id="285" r:id="rId33"/>
    <p:sldId id="286" r:id="rId34"/>
  </p:sldIdLst>
  <p:sldSz cx="9144000" cy="5143500" type="screen16x9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1">
          <p15:clr>
            <a:srgbClr val="A4A3A4"/>
          </p15:clr>
        </p15:guide>
        <p15:guide id="2" pos="9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A9BC"/>
    <a:srgbClr val="5EBDCD"/>
    <a:srgbClr val="F2B4EE"/>
    <a:srgbClr val="7298CC"/>
    <a:srgbClr val="4D4D4D"/>
    <a:srgbClr val="847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FC451-DBB7-487E-8B89-6F72C9212F7B}" v="14" dt="2024-04-15T08:42:39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82" autoAdjust="0"/>
    <p:restoredTop sz="94660"/>
  </p:normalViewPr>
  <p:slideViewPr>
    <p:cSldViewPr showGuides="1">
      <p:cViewPr varScale="1">
        <p:scale>
          <a:sx n="95" d="100"/>
          <a:sy n="95" d="100"/>
        </p:scale>
        <p:origin x="552" y="66"/>
      </p:cViewPr>
      <p:guideLst>
        <p:guide orient="horz" pos="1121"/>
        <p:guide pos="9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ül Dağcı" userId="760dcaa6-029d-4a3f-aa46-0385cbb0b776" providerId="ADAL" clId="{B59C51BD-3374-47C7-BB5E-4A8814AA1FC7}"/>
    <pc:docChg chg="modSld">
      <pc:chgData name="Songül Dağcı" userId="760dcaa6-029d-4a3f-aa46-0385cbb0b776" providerId="ADAL" clId="{B59C51BD-3374-47C7-BB5E-4A8814AA1FC7}" dt="2024-03-18T07:37:15.027" v="29" actId="20577"/>
      <pc:docMkLst>
        <pc:docMk/>
      </pc:docMkLst>
      <pc:sldChg chg="modSp mod">
        <pc:chgData name="Songül Dağcı" userId="760dcaa6-029d-4a3f-aa46-0385cbb0b776" providerId="ADAL" clId="{B59C51BD-3374-47C7-BB5E-4A8814AA1FC7}" dt="2024-03-18T07:33:59.078" v="1" actId="20577"/>
        <pc:sldMkLst>
          <pc:docMk/>
          <pc:sldMk cId="337033923" sldId="393"/>
        </pc:sldMkLst>
        <pc:spChg chg="mod">
          <ac:chgData name="Songül Dağcı" userId="760dcaa6-029d-4a3f-aa46-0385cbb0b776" providerId="ADAL" clId="{B59C51BD-3374-47C7-BB5E-4A8814AA1FC7}" dt="2024-03-18T07:33:59.078" v="1" actId="20577"/>
          <ac:spMkLst>
            <pc:docMk/>
            <pc:sldMk cId="337033923" sldId="393"/>
            <ac:spMk id="2" creationId="{00000000-0000-0000-0000-000000000000}"/>
          </ac:spMkLst>
        </pc:spChg>
      </pc:sldChg>
      <pc:sldChg chg="modSp mod">
        <pc:chgData name="Songül Dağcı" userId="760dcaa6-029d-4a3f-aa46-0385cbb0b776" providerId="ADAL" clId="{B59C51BD-3374-47C7-BB5E-4A8814AA1FC7}" dt="2024-03-18T07:36:48.826" v="13" actId="20577"/>
        <pc:sldMkLst>
          <pc:docMk/>
          <pc:sldMk cId="2593749987" sldId="394"/>
        </pc:sldMkLst>
        <pc:spChg chg="mod">
          <ac:chgData name="Songül Dağcı" userId="760dcaa6-029d-4a3f-aa46-0385cbb0b776" providerId="ADAL" clId="{B59C51BD-3374-47C7-BB5E-4A8814AA1FC7}" dt="2024-03-18T07:36:48.826" v="13" actId="20577"/>
          <ac:spMkLst>
            <pc:docMk/>
            <pc:sldMk cId="2593749987" sldId="394"/>
            <ac:spMk id="41" creationId="{1768827C-86EC-4829-B80E-FE7B3082E418}"/>
          </ac:spMkLst>
        </pc:spChg>
        <pc:spChg chg="mod">
          <ac:chgData name="Songül Dağcı" userId="760dcaa6-029d-4a3f-aa46-0385cbb0b776" providerId="ADAL" clId="{B59C51BD-3374-47C7-BB5E-4A8814AA1FC7}" dt="2024-03-18T07:36:36.068" v="5" actId="20577"/>
          <ac:spMkLst>
            <pc:docMk/>
            <pc:sldMk cId="2593749987" sldId="394"/>
            <ac:spMk id="46" creationId="{2EDE6130-44E0-41A3-9E4F-B5E971CAE551}"/>
          </ac:spMkLst>
        </pc:spChg>
        <pc:spChg chg="mod">
          <ac:chgData name="Songül Dağcı" userId="760dcaa6-029d-4a3f-aa46-0385cbb0b776" providerId="ADAL" clId="{B59C51BD-3374-47C7-BB5E-4A8814AA1FC7}" dt="2024-03-18T07:36:39.915" v="9" actId="20577"/>
          <ac:spMkLst>
            <pc:docMk/>
            <pc:sldMk cId="2593749987" sldId="394"/>
            <ac:spMk id="48" creationId="{3756B509-875D-4FE4-A2F2-F5066F9B5FD7}"/>
          </ac:spMkLst>
        </pc:spChg>
      </pc:sldChg>
      <pc:sldChg chg="modSp mod">
        <pc:chgData name="Songül Dağcı" userId="760dcaa6-029d-4a3f-aa46-0385cbb0b776" providerId="ADAL" clId="{B59C51BD-3374-47C7-BB5E-4A8814AA1FC7}" dt="2024-03-18T07:37:15.027" v="29" actId="20577"/>
        <pc:sldMkLst>
          <pc:docMk/>
          <pc:sldMk cId="597476105" sldId="395"/>
        </pc:sldMkLst>
        <pc:spChg chg="mod">
          <ac:chgData name="Songül Dağcı" userId="760dcaa6-029d-4a3f-aa46-0385cbb0b776" providerId="ADAL" clId="{B59C51BD-3374-47C7-BB5E-4A8814AA1FC7}" dt="2024-03-18T07:37:15.027" v="29" actId="20577"/>
          <ac:spMkLst>
            <pc:docMk/>
            <pc:sldMk cId="597476105" sldId="395"/>
            <ac:spMk id="24" creationId="{969E7C0C-EF46-46C9-9E66-29B314D6FA6C}"/>
          </ac:spMkLst>
        </pc:spChg>
        <pc:spChg chg="mod">
          <ac:chgData name="Songül Dağcı" userId="760dcaa6-029d-4a3f-aa46-0385cbb0b776" providerId="ADAL" clId="{B59C51BD-3374-47C7-BB5E-4A8814AA1FC7}" dt="2024-03-18T07:36:59.815" v="17" actId="20577"/>
          <ac:spMkLst>
            <pc:docMk/>
            <pc:sldMk cId="597476105" sldId="395"/>
            <ac:spMk id="29" creationId="{41A2F53F-A5AA-413E-8D21-15AC71FE2584}"/>
          </ac:spMkLst>
        </pc:spChg>
        <pc:spChg chg="mod">
          <ac:chgData name="Songül Dağcı" userId="760dcaa6-029d-4a3f-aa46-0385cbb0b776" providerId="ADAL" clId="{B59C51BD-3374-47C7-BB5E-4A8814AA1FC7}" dt="2024-03-18T07:37:05.365" v="23" actId="6549"/>
          <ac:spMkLst>
            <pc:docMk/>
            <pc:sldMk cId="597476105" sldId="395"/>
            <ac:spMk id="31" creationId="{C8512681-C15C-4916-AB57-78BBFD415DDC}"/>
          </ac:spMkLst>
        </pc:spChg>
        <pc:spChg chg="mod">
          <ac:chgData name="Songül Dağcı" userId="760dcaa6-029d-4a3f-aa46-0385cbb0b776" providerId="ADAL" clId="{B59C51BD-3374-47C7-BB5E-4A8814AA1FC7}" dt="2024-03-18T07:37:10.104" v="25" actId="20577"/>
          <ac:spMkLst>
            <pc:docMk/>
            <pc:sldMk cId="597476105" sldId="395"/>
            <ac:spMk id="37" creationId="{A74C6F1E-945B-4302-B225-25E1067A873E}"/>
          </ac:spMkLst>
        </pc:spChg>
      </pc:sldChg>
    </pc:docChg>
  </pc:docChgLst>
  <pc:docChgLst>
    <pc:chgData name="Songül Dağcı" userId="760dcaa6-029d-4a3f-aa46-0385cbb0b776" providerId="ADAL" clId="{7EB49023-877D-4D70-800C-64622CEB8C2B}"/>
    <pc:docChg chg="modSld">
      <pc:chgData name="Songül Dağcı" userId="760dcaa6-029d-4a3f-aa46-0385cbb0b776" providerId="ADAL" clId="{7EB49023-877D-4D70-800C-64622CEB8C2B}" dt="2023-10-31T08:04:56.798" v="33" actId="1076"/>
      <pc:docMkLst>
        <pc:docMk/>
      </pc:docMkLst>
      <pc:sldChg chg="modSp mod">
        <pc:chgData name="Songül Dağcı" userId="760dcaa6-029d-4a3f-aa46-0385cbb0b776" providerId="ADAL" clId="{7EB49023-877D-4D70-800C-64622CEB8C2B}" dt="2023-10-31T08:04:08.823" v="14" actId="20577"/>
        <pc:sldMkLst>
          <pc:docMk/>
          <pc:sldMk cId="2593749987" sldId="394"/>
        </pc:sldMkLst>
        <pc:spChg chg="mod">
          <ac:chgData name="Songül Dağcı" userId="760dcaa6-029d-4a3f-aa46-0385cbb0b776" providerId="ADAL" clId="{7EB49023-877D-4D70-800C-64622CEB8C2B}" dt="2023-10-31T08:03:57.322" v="3" actId="20577"/>
          <ac:spMkLst>
            <pc:docMk/>
            <pc:sldMk cId="2593749987" sldId="394"/>
            <ac:spMk id="41" creationId="{1768827C-86EC-4829-B80E-FE7B3082E418}"/>
          </ac:spMkLst>
        </pc:spChg>
        <pc:spChg chg="mod">
          <ac:chgData name="Songül Dağcı" userId="760dcaa6-029d-4a3f-aa46-0385cbb0b776" providerId="ADAL" clId="{7EB49023-877D-4D70-800C-64622CEB8C2B}" dt="2023-10-31T08:04:02.884" v="8" actId="20577"/>
          <ac:spMkLst>
            <pc:docMk/>
            <pc:sldMk cId="2593749987" sldId="394"/>
            <ac:spMk id="46" creationId="{2EDE6130-44E0-41A3-9E4F-B5E971CAE551}"/>
          </ac:spMkLst>
        </pc:spChg>
        <pc:spChg chg="mod">
          <ac:chgData name="Songül Dağcı" userId="760dcaa6-029d-4a3f-aa46-0385cbb0b776" providerId="ADAL" clId="{7EB49023-877D-4D70-800C-64622CEB8C2B}" dt="2023-10-31T08:04:08.823" v="14" actId="20577"/>
          <ac:spMkLst>
            <pc:docMk/>
            <pc:sldMk cId="2593749987" sldId="394"/>
            <ac:spMk id="48" creationId="{3756B509-875D-4FE4-A2F2-F5066F9B5FD7}"/>
          </ac:spMkLst>
        </pc:spChg>
      </pc:sldChg>
      <pc:sldChg chg="addSp modSp mod modAnim">
        <pc:chgData name="Songül Dağcı" userId="760dcaa6-029d-4a3f-aa46-0385cbb0b776" providerId="ADAL" clId="{7EB49023-877D-4D70-800C-64622CEB8C2B}" dt="2023-10-31T08:04:56.798" v="33" actId="1076"/>
        <pc:sldMkLst>
          <pc:docMk/>
          <pc:sldMk cId="597476105" sldId="395"/>
        </pc:sldMkLst>
        <pc:spChg chg="mod">
          <ac:chgData name="Songül Dağcı" userId="760dcaa6-029d-4a3f-aa46-0385cbb0b776" providerId="ADAL" clId="{7EB49023-877D-4D70-800C-64622CEB8C2B}" dt="2023-10-31T08:04:35.733" v="26" actId="20577"/>
          <ac:spMkLst>
            <pc:docMk/>
            <pc:sldMk cId="597476105" sldId="395"/>
            <ac:spMk id="24" creationId="{969E7C0C-EF46-46C9-9E66-29B314D6FA6C}"/>
          </ac:spMkLst>
        </pc:spChg>
        <pc:spChg chg="mod">
          <ac:chgData name="Songül Dağcı" userId="760dcaa6-029d-4a3f-aa46-0385cbb0b776" providerId="ADAL" clId="{7EB49023-877D-4D70-800C-64622CEB8C2B}" dt="2023-10-31T08:04:25.497" v="18" actId="20577"/>
          <ac:spMkLst>
            <pc:docMk/>
            <pc:sldMk cId="597476105" sldId="395"/>
            <ac:spMk id="29" creationId="{41A2F53F-A5AA-413E-8D21-15AC71FE2584}"/>
          </ac:spMkLst>
        </pc:spChg>
        <pc:spChg chg="mod">
          <ac:chgData name="Songül Dağcı" userId="760dcaa6-029d-4a3f-aa46-0385cbb0b776" providerId="ADAL" clId="{7EB49023-877D-4D70-800C-64622CEB8C2B}" dt="2023-10-31T08:04:28.701" v="22" actId="20577"/>
          <ac:spMkLst>
            <pc:docMk/>
            <pc:sldMk cId="597476105" sldId="395"/>
            <ac:spMk id="31" creationId="{C8512681-C15C-4916-AB57-78BBFD415DDC}"/>
          </ac:spMkLst>
        </pc:spChg>
        <pc:picChg chg="add mod">
          <ac:chgData name="Songül Dağcı" userId="760dcaa6-029d-4a3f-aa46-0385cbb0b776" providerId="ADAL" clId="{7EB49023-877D-4D70-800C-64622CEB8C2B}" dt="2023-10-31T08:04:46.312" v="28" actId="1076"/>
          <ac:picMkLst>
            <pc:docMk/>
            <pc:sldMk cId="597476105" sldId="395"/>
            <ac:picMk id="6" creationId="{5AEF5869-43FB-346B-8568-0EC0239F9DC0}"/>
          </ac:picMkLst>
        </pc:picChg>
        <pc:picChg chg="add mod">
          <ac:chgData name="Songül Dağcı" userId="760dcaa6-029d-4a3f-aa46-0385cbb0b776" providerId="ADAL" clId="{7EB49023-877D-4D70-800C-64622CEB8C2B}" dt="2023-10-31T08:04:53.001" v="31" actId="1076"/>
          <ac:picMkLst>
            <pc:docMk/>
            <pc:sldMk cId="597476105" sldId="395"/>
            <ac:picMk id="7" creationId="{75B54019-4C39-875E-6658-81731F71DAF1}"/>
          </ac:picMkLst>
        </pc:picChg>
        <pc:picChg chg="add mod">
          <ac:chgData name="Songül Dağcı" userId="760dcaa6-029d-4a3f-aa46-0385cbb0b776" providerId="ADAL" clId="{7EB49023-877D-4D70-800C-64622CEB8C2B}" dt="2023-10-31T08:04:56.798" v="33" actId="1076"/>
          <ac:picMkLst>
            <pc:docMk/>
            <pc:sldMk cId="597476105" sldId="395"/>
            <ac:picMk id="8" creationId="{822F90EC-F59A-025E-9B99-F5C3AF6B423A}"/>
          </ac:picMkLst>
        </pc:picChg>
      </pc:sldChg>
    </pc:docChg>
  </pc:docChgLst>
  <pc:docChgLst>
    <pc:chgData name="Songül Dağcı" userId="760dcaa6-029d-4a3f-aa46-0385cbb0b776" providerId="ADAL" clId="{14CFC451-DBB7-487E-8B89-6F72C9212F7B}"/>
    <pc:docChg chg="modSld">
      <pc:chgData name="Songül Dağcı" userId="760dcaa6-029d-4a3f-aa46-0385cbb0b776" providerId="ADAL" clId="{14CFC451-DBB7-487E-8B89-6F72C9212F7B}" dt="2024-04-15T08:42:39.967" v="29" actId="20577"/>
      <pc:docMkLst>
        <pc:docMk/>
      </pc:docMkLst>
      <pc:sldChg chg="modSp mod">
        <pc:chgData name="Songül Dağcı" userId="760dcaa6-029d-4a3f-aa46-0385cbb0b776" providerId="ADAL" clId="{14CFC451-DBB7-487E-8B89-6F72C9212F7B}" dt="2024-04-15T08:42:12.906" v="11" actId="20577"/>
        <pc:sldMkLst>
          <pc:docMk/>
          <pc:sldMk cId="2593749987" sldId="394"/>
        </pc:sldMkLst>
        <pc:spChg chg="mod">
          <ac:chgData name="Songül Dağcı" userId="760dcaa6-029d-4a3f-aa46-0385cbb0b776" providerId="ADAL" clId="{14CFC451-DBB7-487E-8B89-6F72C9212F7B}" dt="2024-04-15T08:42:12.906" v="11" actId="20577"/>
          <ac:spMkLst>
            <pc:docMk/>
            <pc:sldMk cId="2593749987" sldId="394"/>
            <ac:spMk id="41" creationId="{1768827C-86EC-4829-B80E-FE7B3082E418}"/>
          </ac:spMkLst>
        </pc:spChg>
        <pc:spChg chg="mod">
          <ac:chgData name="Songül Dağcı" userId="760dcaa6-029d-4a3f-aa46-0385cbb0b776" providerId="ADAL" clId="{14CFC451-DBB7-487E-8B89-6F72C9212F7B}" dt="2024-04-15T08:42:04.747" v="5" actId="20577"/>
          <ac:spMkLst>
            <pc:docMk/>
            <pc:sldMk cId="2593749987" sldId="394"/>
            <ac:spMk id="46" creationId="{2EDE6130-44E0-41A3-9E4F-B5E971CAE551}"/>
          </ac:spMkLst>
        </pc:spChg>
        <pc:spChg chg="mod">
          <ac:chgData name="Songül Dağcı" userId="760dcaa6-029d-4a3f-aa46-0385cbb0b776" providerId="ADAL" clId="{14CFC451-DBB7-487E-8B89-6F72C9212F7B}" dt="2024-04-15T08:42:09.237" v="9" actId="20577"/>
          <ac:spMkLst>
            <pc:docMk/>
            <pc:sldMk cId="2593749987" sldId="394"/>
            <ac:spMk id="48" creationId="{3756B509-875D-4FE4-A2F2-F5066F9B5FD7}"/>
          </ac:spMkLst>
        </pc:spChg>
      </pc:sldChg>
      <pc:sldChg chg="modSp mod">
        <pc:chgData name="Songül Dağcı" userId="760dcaa6-029d-4a3f-aa46-0385cbb0b776" providerId="ADAL" clId="{14CFC451-DBB7-487E-8B89-6F72C9212F7B}" dt="2024-04-15T08:42:39.967" v="29" actId="20577"/>
        <pc:sldMkLst>
          <pc:docMk/>
          <pc:sldMk cId="597476105" sldId="395"/>
        </pc:sldMkLst>
        <pc:spChg chg="mod">
          <ac:chgData name="Songül Dağcı" userId="760dcaa6-029d-4a3f-aa46-0385cbb0b776" providerId="ADAL" clId="{14CFC451-DBB7-487E-8B89-6F72C9212F7B}" dt="2024-04-15T08:42:39.967" v="29" actId="20577"/>
          <ac:spMkLst>
            <pc:docMk/>
            <pc:sldMk cId="597476105" sldId="395"/>
            <ac:spMk id="24" creationId="{969E7C0C-EF46-46C9-9E66-29B314D6FA6C}"/>
          </ac:spMkLst>
        </pc:spChg>
        <pc:spChg chg="mod">
          <ac:chgData name="Songül Dağcı" userId="760dcaa6-029d-4a3f-aa46-0385cbb0b776" providerId="ADAL" clId="{14CFC451-DBB7-487E-8B89-6F72C9212F7B}" dt="2024-04-15T08:42:24.936" v="17" actId="20577"/>
          <ac:spMkLst>
            <pc:docMk/>
            <pc:sldMk cId="597476105" sldId="395"/>
            <ac:spMk id="29" creationId="{41A2F53F-A5AA-413E-8D21-15AC71FE2584}"/>
          </ac:spMkLst>
        </pc:spChg>
        <pc:spChg chg="mod">
          <ac:chgData name="Songül Dağcı" userId="760dcaa6-029d-4a3f-aa46-0385cbb0b776" providerId="ADAL" clId="{14CFC451-DBB7-487E-8B89-6F72C9212F7B}" dt="2024-04-15T08:42:30.428" v="23" actId="20577"/>
          <ac:spMkLst>
            <pc:docMk/>
            <pc:sldMk cId="597476105" sldId="395"/>
            <ac:spMk id="31" creationId="{C8512681-C15C-4916-AB57-78BBFD415DDC}"/>
          </ac:spMkLst>
        </pc:spChg>
        <pc:spChg chg="mod">
          <ac:chgData name="Songül Dağcı" userId="760dcaa6-029d-4a3f-aa46-0385cbb0b776" providerId="ADAL" clId="{14CFC451-DBB7-487E-8B89-6F72C9212F7B}" dt="2024-04-15T08:42:36.632" v="27" actId="20577"/>
          <ac:spMkLst>
            <pc:docMk/>
            <pc:sldMk cId="597476105" sldId="395"/>
            <ac:spMk id="34" creationId="{42DC55D3-E2A2-450A-A080-7E1DB1CC62F8}"/>
          </ac:spMkLst>
        </pc:spChg>
      </pc:sldChg>
    </pc:docChg>
  </pc:docChgLst>
  <pc:docChgLst>
    <pc:chgData name="Songül Dağcı" userId="760dcaa6-029d-4a3f-aa46-0385cbb0b776" providerId="ADAL" clId="{4275954B-7DBA-4A79-A087-C7EE3B57B683}"/>
    <pc:docChg chg="modSld">
      <pc:chgData name="Songül Dağcı" userId="760dcaa6-029d-4a3f-aa46-0385cbb0b776" providerId="ADAL" clId="{4275954B-7DBA-4A79-A087-C7EE3B57B683}" dt="2024-03-18T07:42:10.136" v="24" actId="20577"/>
      <pc:docMkLst>
        <pc:docMk/>
      </pc:docMkLst>
      <pc:sldChg chg="modSp mod">
        <pc:chgData name="Songül Dağcı" userId="760dcaa6-029d-4a3f-aa46-0385cbb0b776" providerId="ADAL" clId="{4275954B-7DBA-4A79-A087-C7EE3B57B683}" dt="2024-03-18T07:41:46.168" v="11" actId="20577"/>
        <pc:sldMkLst>
          <pc:docMk/>
          <pc:sldMk cId="2593749987" sldId="394"/>
        </pc:sldMkLst>
        <pc:spChg chg="mod">
          <ac:chgData name="Songül Dağcı" userId="760dcaa6-029d-4a3f-aa46-0385cbb0b776" providerId="ADAL" clId="{4275954B-7DBA-4A79-A087-C7EE3B57B683}" dt="2024-03-18T07:41:26.951" v="1" actId="20577"/>
          <ac:spMkLst>
            <pc:docMk/>
            <pc:sldMk cId="2593749987" sldId="394"/>
            <ac:spMk id="41" creationId="{1768827C-86EC-4829-B80E-FE7B3082E418}"/>
          </ac:spMkLst>
        </pc:spChg>
        <pc:spChg chg="mod">
          <ac:chgData name="Songül Dağcı" userId="760dcaa6-029d-4a3f-aa46-0385cbb0b776" providerId="ADAL" clId="{4275954B-7DBA-4A79-A087-C7EE3B57B683}" dt="2024-03-18T07:41:36.922" v="5" actId="20577"/>
          <ac:spMkLst>
            <pc:docMk/>
            <pc:sldMk cId="2593749987" sldId="394"/>
            <ac:spMk id="46" creationId="{2EDE6130-44E0-41A3-9E4F-B5E971CAE551}"/>
          </ac:spMkLst>
        </pc:spChg>
        <pc:spChg chg="mod">
          <ac:chgData name="Songül Dağcı" userId="760dcaa6-029d-4a3f-aa46-0385cbb0b776" providerId="ADAL" clId="{4275954B-7DBA-4A79-A087-C7EE3B57B683}" dt="2024-03-18T07:41:46.168" v="11" actId="20577"/>
          <ac:spMkLst>
            <pc:docMk/>
            <pc:sldMk cId="2593749987" sldId="394"/>
            <ac:spMk id="48" creationId="{3756B509-875D-4FE4-A2F2-F5066F9B5FD7}"/>
          </ac:spMkLst>
        </pc:spChg>
      </pc:sldChg>
      <pc:sldChg chg="addSp modSp mod modAnim">
        <pc:chgData name="Songül Dağcı" userId="760dcaa6-029d-4a3f-aa46-0385cbb0b776" providerId="ADAL" clId="{4275954B-7DBA-4A79-A087-C7EE3B57B683}" dt="2024-03-18T07:42:10.136" v="24" actId="20577"/>
        <pc:sldMkLst>
          <pc:docMk/>
          <pc:sldMk cId="597476105" sldId="395"/>
        </pc:sldMkLst>
        <pc:spChg chg="mod">
          <ac:chgData name="Songül Dağcı" userId="760dcaa6-029d-4a3f-aa46-0385cbb0b776" providerId="ADAL" clId="{4275954B-7DBA-4A79-A087-C7EE3B57B683}" dt="2024-03-18T07:41:58.810" v="15" actId="20577"/>
          <ac:spMkLst>
            <pc:docMk/>
            <pc:sldMk cId="597476105" sldId="395"/>
            <ac:spMk id="24" creationId="{969E7C0C-EF46-46C9-9E66-29B314D6FA6C}"/>
          </ac:spMkLst>
        </pc:spChg>
        <pc:spChg chg="mod">
          <ac:chgData name="Songül Dağcı" userId="760dcaa6-029d-4a3f-aa46-0385cbb0b776" providerId="ADAL" clId="{4275954B-7DBA-4A79-A087-C7EE3B57B683}" dt="2024-03-18T07:42:03.409" v="19" actId="20577"/>
          <ac:spMkLst>
            <pc:docMk/>
            <pc:sldMk cId="597476105" sldId="395"/>
            <ac:spMk id="29" creationId="{41A2F53F-A5AA-413E-8D21-15AC71FE2584}"/>
          </ac:spMkLst>
        </pc:spChg>
        <pc:spChg chg="mod">
          <ac:chgData name="Songül Dağcı" userId="760dcaa6-029d-4a3f-aa46-0385cbb0b776" providerId="ADAL" clId="{4275954B-7DBA-4A79-A087-C7EE3B57B683}" dt="2024-03-18T07:42:10.136" v="24" actId="20577"/>
          <ac:spMkLst>
            <pc:docMk/>
            <pc:sldMk cId="597476105" sldId="395"/>
            <ac:spMk id="31" creationId="{C8512681-C15C-4916-AB57-78BBFD415DDC}"/>
          </ac:spMkLst>
        </pc:spChg>
        <pc:picChg chg="add mod">
          <ac:chgData name="Songül Dağcı" userId="760dcaa6-029d-4a3f-aa46-0385cbb0b776" providerId="ADAL" clId="{4275954B-7DBA-4A79-A087-C7EE3B57B683}" dt="2024-03-18T07:41:56.623" v="13" actId="1076"/>
          <ac:picMkLst>
            <pc:docMk/>
            <pc:sldMk cId="597476105" sldId="395"/>
            <ac:picMk id="9" creationId="{1E989DBB-2099-53ED-A0BB-AB050F49D0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5FB57-51FE-413C-8211-72E0CCE1E936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FA554-078F-4C20-A8B0-2DB2114F1B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116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Finans Alanında;  Türkiye-Aktif Bank,  Arnavutluk-BKT (</a:t>
            </a:r>
            <a:r>
              <a:rPr lang="tr-TR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Banka Kombetare Tregtare),  Kosova BTK 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58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663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022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6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6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88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6414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FA554-078F-4C20-A8B0-2DB2114F1B0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52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283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323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961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309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2114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08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274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80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3510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7881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634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D705-F120-4D4B-AA13-CE4EBE5FD3AF}" type="datetimeFigureOut">
              <a:rPr lang="tr-TR" smtClean="0"/>
              <a:t>15.04.2024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9BDE2-F47B-41A7-AC99-658479815528}" type="slidenum">
              <a:rPr lang="tr-TR" smtClean="0"/>
              <a:t>‹#›</a:t>
            </a:fld>
            <a:endParaRPr lang="tr-TR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5B260408-17F9-4B81-832B-9E9AB1EF105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4991100"/>
            <a:ext cx="17795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tr-TR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 Gizlilik Sınıflandırması : Genel</a:t>
            </a:r>
          </a:p>
        </p:txBody>
      </p:sp>
    </p:spTree>
    <p:extLst>
      <p:ext uri="{BB962C8B-B14F-4D97-AF65-F5344CB8AC3E}">
        <p14:creationId xmlns:p14="http://schemas.microsoft.com/office/powerpoint/2010/main" val="170002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59.png"/><Relationship Id="rId10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79.jpe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3.png"/><Relationship Id="rId7" Type="http://schemas.openxmlformats.org/officeDocument/2006/relationships/image" Target="../media/image9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5.png"/><Relationship Id="rId11" Type="http://schemas.openxmlformats.org/officeDocument/2006/relationships/image" Target="../media/image7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.png"/><Relationship Id="rId9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.png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1.png"/><Relationship Id="rId5" Type="http://schemas.openxmlformats.org/officeDocument/2006/relationships/image" Target="../media/image9.png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09.png"/><Relationship Id="rId5" Type="http://schemas.openxmlformats.org/officeDocument/2006/relationships/image" Target="../media/image9.png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9.png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131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3.png"/><Relationship Id="rId7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38.png"/><Relationship Id="rId5" Type="http://schemas.openxmlformats.org/officeDocument/2006/relationships/image" Target="../media/image101.png"/><Relationship Id="rId10" Type="http://schemas.openxmlformats.org/officeDocument/2006/relationships/image" Target="../media/image137.png"/><Relationship Id="rId4" Type="http://schemas.openxmlformats.org/officeDocument/2006/relationships/image" Target="../media/image9.png"/><Relationship Id="rId9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01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17.png"/><Relationship Id="rId12" Type="http://schemas.openxmlformats.org/officeDocument/2006/relationships/image" Target="../media/image145.png"/><Relationship Id="rId17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9.png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144.png"/><Relationship Id="rId5" Type="http://schemas.openxmlformats.org/officeDocument/2006/relationships/image" Target="../media/image116.png"/><Relationship Id="rId15" Type="http://schemas.openxmlformats.org/officeDocument/2006/relationships/image" Target="../media/image148.png"/><Relationship Id="rId10" Type="http://schemas.openxmlformats.org/officeDocument/2006/relationships/image" Target="../media/image143.png"/><Relationship Id="rId4" Type="http://schemas.openxmlformats.org/officeDocument/2006/relationships/image" Target="../media/image140.png"/><Relationship Id="rId9" Type="http://schemas.openxmlformats.org/officeDocument/2006/relationships/image" Target="../media/image142.png"/><Relationship Id="rId14" Type="http://schemas.openxmlformats.org/officeDocument/2006/relationships/image" Target="../media/image1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33.png"/><Relationship Id="rId7" Type="http://schemas.openxmlformats.org/officeDocument/2006/relationships/image" Target="../media/image134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11" Type="http://schemas.openxmlformats.org/officeDocument/2006/relationships/image" Target="../media/image155.png"/><Relationship Id="rId5" Type="http://schemas.openxmlformats.org/officeDocument/2006/relationships/image" Target="../media/image101.png"/><Relationship Id="rId10" Type="http://schemas.openxmlformats.org/officeDocument/2006/relationships/image" Target="../media/image154.png"/><Relationship Id="rId4" Type="http://schemas.openxmlformats.org/officeDocument/2006/relationships/image" Target="../media/image9.png"/><Relationship Id="rId9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18" Type="http://schemas.openxmlformats.org/officeDocument/2006/relationships/image" Target="../media/image33.png"/><Relationship Id="rId3" Type="http://schemas.openxmlformats.org/officeDocument/2006/relationships/image" Target="../media/image9.png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image" Target="../media/image24.tif"/><Relationship Id="rId16" Type="http://schemas.openxmlformats.org/officeDocument/2006/relationships/image" Target="../media/image32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2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0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hyperlink" Target="http://webrazzi.com/2016/08/18/aktif-banktan-yatirim-alan-echo-pos-faaliyete-basladi/" TargetMode="External"/><Relationship Id="rId18" Type="http://schemas.openxmlformats.org/officeDocument/2006/relationships/image" Target="../media/image44.tiff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1.tiff"/><Relationship Id="rId17" Type="http://schemas.openxmlformats.org/officeDocument/2006/relationships/hyperlink" Target="http://www.bloomberght.com/haberler/haber/1907397-borsada-gong-echo-pos-icin-caldi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tiff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11" Type="http://schemas.openxmlformats.org/officeDocument/2006/relationships/hyperlink" Target="http://www.haberturk.com/ekonomi/is-yasam/haber/1283358-borsada-gong-echo-pos-icin-caldi" TargetMode="External"/><Relationship Id="rId5" Type="http://schemas.openxmlformats.org/officeDocument/2006/relationships/image" Target="../media/image9.png"/><Relationship Id="rId15" Type="http://schemas.openxmlformats.org/officeDocument/2006/relationships/hyperlink" Target="https://youtu.be/sRJ15OYR4sY" TargetMode="External"/><Relationship Id="rId10" Type="http://schemas.openxmlformats.org/officeDocument/2006/relationships/image" Target="../media/image40.tiff"/><Relationship Id="rId4" Type="http://schemas.openxmlformats.org/officeDocument/2006/relationships/image" Target="../media/image36.png"/><Relationship Id="rId9" Type="http://schemas.openxmlformats.org/officeDocument/2006/relationships/hyperlink" Target="http://www.hurriyet.com.tr/borsada-echo-pos-icin-gong-calindi-40197847" TargetMode="External"/><Relationship Id="rId14" Type="http://schemas.openxmlformats.org/officeDocument/2006/relationships/image" Target="../media/image42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png"/><Relationship Id="rId7" Type="http://schemas.openxmlformats.org/officeDocument/2006/relationships/image" Target="../media/image61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\work\Design Archive\Presentations\EchoPos\Outs\Kurumsal Sunum\Sunum PNGs\0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Drobo\work\Design Archive\Presentations\EchoPos\Outs\Kurumsal Sunum\Sunum PNGs\0_Echopos 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1670"/>
            <a:ext cx="2819060" cy="9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Drobo\work\Design Archive\Presentations\EchoPos\Outs\Kurumsal Sunum\Sunum PNGs\0_Sol Şek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6" y="1"/>
            <a:ext cx="308133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Drobo\work\Design Archive\Presentations\EchoPos\Outs\Kurumsal Sunum\Sunum PNGs\0_Sağ Şek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2" y="1"/>
            <a:ext cx="439578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97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23"/>
    </mc:Choice>
    <mc:Fallback xmlns="">
      <p:transition advTm="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993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 15"/>
          <p:cNvGrpSpPr/>
          <p:nvPr/>
        </p:nvGrpSpPr>
        <p:grpSpPr>
          <a:xfrm>
            <a:off x="268319" y="627534"/>
            <a:ext cx="2520281" cy="1920363"/>
            <a:chOff x="268319" y="627534"/>
            <a:chExt cx="2520281" cy="1920363"/>
          </a:xfrm>
        </p:grpSpPr>
        <p:grpSp>
          <p:nvGrpSpPr>
            <p:cNvPr id="3" name="Grup 2"/>
            <p:cNvGrpSpPr/>
            <p:nvPr/>
          </p:nvGrpSpPr>
          <p:grpSpPr>
            <a:xfrm>
              <a:off x="268319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8195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Metin kutusu 1"/>
            <p:cNvSpPr txBox="1"/>
            <p:nvPr/>
          </p:nvSpPr>
          <p:spPr>
            <a:xfrm>
              <a:off x="1086050" y="646851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KAMPANYA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YÖNETİMİ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467544" y="1169090"/>
            <a:ext cx="2232248" cy="972376"/>
            <a:chOff x="467544" y="1169090"/>
            <a:chExt cx="2232248" cy="972376"/>
          </a:xfrm>
        </p:grpSpPr>
        <p:sp>
          <p:nvSpPr>
            <p:cNvPr id="6" name="Metin kutusu 5"/>
            <p:cNvSpPr txBox="1"/>
            <p:nvPr/>
          </p:nvSpPr>
          <p:spPr>
            <a:xfrm>
              <a:off x="467544" y="1679801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Kolay kampanya yönetimi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Kampanyalar ile ilgili medya yayınları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Mağaza veya bölgeye göre filtreleme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90778" y="1169090"/>
              <a:ext cx="385780" cy="385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up 16"/>
          <p:cNvGrpSpPr/>
          <p:nvPr/>
        </p:nvGrpSpPr>
        <p:grpSpPr>
          <a:xfrm>
            <a:off x="3275855" y="627534"/>
            <a:ext cx="2520281" cy="1920363"/>
            <a:chOff x="3275855" y="627534"/>
            <a:chExt cx="2520281" cy="1920363"/>
          </a:xfrm>
        </p:grpSpPr>
        <p:grpSp>
          <p:nvGrpSpPr>
            <p:cNvPr id="31" name="Grup 30"/>
            <p:cNvGrpSpPr/>
            <p:nvPr/>
          </p:nvGrpSpPr>
          <p:grpSpPr>
            <a:xfrm>
              <a:off x="3275855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2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Metin kutusu 33"/>
            <p:cNvSpPr txBox="1"/>
            <p:nvPr/>
          </p:nvSpPr>
          <p:spPr>
            <a:xfrm>
              <a:off x="3950924" y="646851"/>
              <a:ext cx="1239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SADAKAT KART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YÖNETİMİ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3475080" y="1236601"/>
            <a:ext cx="2232248" cy="1027975"/>
            <a:chOff x="3475080" y="1236601"/>
            <a:chExt cx="2232248" cy="1027975"/>
          </a:xfrm>
        </p:grpSpPr>
        <p:sp>
          <p:nvSpPr>
            <p:cNvPr id="35" name="Metin kutusu 34"/>
            <p:cNvSpPr txBox="1"/>
            <p:nvPr/>
          </p:nvSpPr>
          <p:spPr>
            <a:xfrm>
              <a:off x="3475080" y="1679801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İşbirlikçi firmalar ile entegre şekilde 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çalışabilme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Puan, çek ve sadakat kart bilgilerine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kolay erişim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98314" y="1236601"/>
              <a:ext cx="385780" cy="250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 14"/>
          <p:cNvGrpSpPr/>
          <p:nvPr/>
        </p:nvGrpSpPr>
        <p:grpSpPr>
          <a:xfrm>
            <a:off x="270837" y="2779432"/>
            <a:ext cx="2520281" cy="1920363"/>
            <a:chOff x="270837" y="2779432"/>
            <a:chExt cx="2520281" cy="1920363"/>
          </a:xfrm>
        </p:grpSpPr>
        <p:grpSp>
          <p:nvGrpSpPr>
            <p:cNvPr id="37" name="Grup 36"/>
            <p:cNvGrpSpPr/>
            <p:nvPr/>
          </p:nvGrpSpPr>
          <p:grpSpPr>
            <a:xfrm>
              <a:off x="270837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8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Metin kutusu 39"/>
            <p:cNvSpPr txBox="1"/>
            <p:nvPr/>
          </p:nvSpPr>
          <p:spPr>
            <a:xfrm>
              <a:off x="1135060" y="2798749"/>
              <a:ext cx="861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MODÜLER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ALTYAPI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470062" y="3359434"/>
            <a:ext cx="2232248" cy="1057040"/>
            <a:chOff x="470062" y="3359434"/>
            <a:chExt cx="2232248" cy="1057040"/>
          </a:xfrm>
        </p:grpSpPr>
        <p:sp>
          <p:nvSpPr>
            <p:cNvPr id="41" name="Metin kutusu 40"/>
            <p:cNvSpPr txBox="1"/>
            <p:nvPr/>
          </p:nvSpPr>
          <p:spPr>
            <a:xfrm>
              <a:off x="470062" y="3831699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Faydalanmak istediğiniz diğer servislerin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sisteme entegresi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Servislerin tek bir sistem altında 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toplanması</a:t>
              </a: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84941" y="3359434"/>
              <a:ext cx="402490" cy="308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 17"/>
          <p:cNvGrpSpPr/>
          <p:nvPr/>
        </p:nvGrpSpPr>
        <p:grpSpPr>
          <a:xfrm>
            <a:off x="6319508" y="631837"/>
            <a:ext cx="2520281" cy="1920363"/>
            <a:chOff x="6319508" y="631837"/>
            <a:chExt cx="2520281" cy="1920363"/>
          </a:xfrm>
        </p:grpSpPr>
        <p:grpSp>
          <p:nvGrpSpPr>
            <p:cNvPr id="43" name="Grup 42"/>
            <p:cNvGrpSpPr/>
            <p:nvPr/>
          </p:nvGrpSpPr>
          <p:grpSpPr>
            <a:xfrm>
              <a:off x="6319508" y="631837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44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Metin kutusu 45"/>
            <p:cNvSpPr txBox="1"/>
            <p:nvPr/>
          </p:nvSpPr>
          <p:spPr>
            <a:xfrm>
              <a:off x="6703634" y="651154"/>
              <a:ext cx="1821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IOS/ANDROID SADAKAT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(OPSİYONEL)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518733" y="1248284"/>
            <a:ext cx="2232248" cy="891418"/>
            <a:chOff x="6518733" y="1162410"/>
            <a:chExt cx="2232248" cy="891418"/>
          </a:xfrm>
        </p:grpSpPr>
        <p:sp>
          <p:nvSpPr>
            <p:cNvPr id="47" name="Metin kutusu 46"/>
            <p:cNvSpPr txBox="1"/>
            <p:nvPr/>
          </p:nvSpPr>
          <p:spPr>
            <a:xfrm>
              <a:off x="6518733" y="1715274"/>
              <a:ext cx="22322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Markaya özel hizmet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Popüler işletim sistemleri ile uyumluluk</a:t>
              </a: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69362" y="1162410"/>
              <a:ext cx="330990" cy="392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 13"/>
          <p:cNvGrpSpPr/>
          <p:nvPr/>
        </p:nvGrpSpPr>
        <p:grpSpPr>
          <a:xfrm>
            <a:off x="3295172" y="2779432"/>
            <a:ext cx="2520281" cy="1920363"/>
            <a:chOff x="3295172" y="2779432"/>
            <a:chExt cx="2520281" cy="1920363"/>
          </a:xfrm>
        </p:grpSpPr>
        <p:grpSp>
          <p:nvGrpSpPr>
            <p:cNvPr id="49" name="Grup 48"/>
            <p:cNvGrpSpPr/>
            <p:nvPr/>
          </p:nvGrpSpPr>
          <p:grpSpPr>
            <a:xfrm>
              <a:off x="3295172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0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Metin kutusu 51"/>
            <p:cNvSpPr txBox="1"/>
            <p:nvPr/>
          </p:nvSpPr>
          <p:spPr>
            <a:xfrm>
              <a:off x="3969437" y="2798749"/>
              <a:ext cx="12410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TAK &amp; ÇALIŞTIR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KURULUM</a:t>
              </a:r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3494397" y="3340305"/>
            <a:ext cx="2232248" cy="953059"/>
            <a:chOff x="3494397" y="3340305"/>
            <a:chExt cx="2232248" cy="953059"/>
          </a:xfrm>
        </p:grpSpPr>
        <p:sp>
          <p:nvSpPr>
            <p:cNvPr id="53" name="Metin kutusu 52"/>
            <p:cNvSpPr txBox="1"/>
            <p:nvPr/>
          </p:nvSpPr>
          <p:spPr>
            <a:xfrm>
              <a:off x="3494397" y="3831699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Kullanıma hazır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Mağaza için özelleştirilmiş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Taşınabilir</a:t>
              </a: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21324" y="3340305"/>
              <a:ext cx="178394" cy="347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 12"/>
          <p:cNvGrpSpPr/>
          <p:nvPr/>
        </p:nvGrpSpPr>
        <p:grpSpPr>
          <a:xfrm>
            <a:off x="6331207" y="2785871"/>
            <a:ext cx="2520281" cy="1920363"/>
            <a:chOff x="6331207" y="2785871"/>
            <a:chExt cx="2520281" cy="1920363"/>
          </a:xfrm>
        </p:grpSpPr>
        <p:grpSp>
          <p:nvGrpSpPr>
            <p:cNvPr id="55" name="Grup 54"/>
            <p:cNvGrpSpPr/>
            <p:nvPr/>
          </p:nvGrpSpPr>
          <p:grpSpPr>
            <a:xfrm>
              <a:off x="6331207" y="2785871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6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Metin kutusu 57"/>
            <p:cNvSpPr txBox="1"/>
            <p:nvPr/>
          </p:nvSpPr>
          <p:spPr>
            <a:xfrm>
              <a:off x="6917311" y="2805188"/>
              <a:ext cx="1417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KOLAY EĞİTİM &amp;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PRATİK KULLANIM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6530432" y="3363838"/>
            <a:ext cx="2232248" cy="1066017"/>
            <a:chOff x="6530432" y="3356896"/>
            <a:chExt cx="2232248" cy="1066017"/>
          </a:xfrm>
        </p:grpSpPr>
        <p:sp>
          <p:nvSpPr>
            <p:cNvPr id="59" name="Metin kutusu 58"/>
            <p:cNvSpPr txBox="1"/>
            <p:nvPr/>
          </p:nvSpPr>
          <p:spPr>
            <a:xfrm>
              <a:off x="6530432" y="3838138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Öğrenme ve kullanma kolaylığı sayesinde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kasiyerlerin kasa işlemine hakim olması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Müşteri bekleme süresinin kısalması</a:t>
              </a:r>
            </a:p>
          </p:txBody>
        </p: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83135" y="3356896"/>
              <a:ext cx="326841" cy="32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KEŞFEDİN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1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411">
        <p14:gallery dir="l"/>
      </p:transition>
    </mc:Choice>
    <mc:Fallback xmlns="">
      <p:transition spd="slow" advTm="184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6" y="-27041"/>
            <a:ext cx="9192071" cy="51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356865" y="2142896"/>
            <a:ext cx="2430270" cy="857709"/>
            <a:chOff x="2717794" y="2142896"/>
            <a:chExt cx="2430270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455876" y="2568557"/>
              <a:ext cx="1692188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>
                  <a:solidFill>
                    <a:schemeClr val="accent4"/>
                  </a:solidFill>
                  <a:latin typeface="Gotham Rounded Book" pitchFamily="50" charset="0"/>
                </a:rPr>
                <a:t>YAZILIM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1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37">
        <p14:prism/>
      </p:transition>
    </mc:Choice>
    <mc:Fallback xmlns="">
      <p:transition spd="slow" advTm="2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Drobo\work\Design Archive\Presentations\EchoPos\Outs\Kurumsal Sunum\Sunum PNGs\12_Sol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2444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robo\work\Design Archive\Presentations\EchoPos\Outs\Kurumsal Sunum\Sunum PNGs\12_Sağ Şeki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77" y="-20538"/>
            <a:ext cx="1771397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6413" y="0"/>
            <a:ext cx="3288631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ORGANİZE PERAKENDE ÇÖZÜMÜ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3141073" y="946046"/>
            <a:ext cx="1748719" cy="844418"/>
            <a:chOff x="3141073" y="946046"/>
            <a:chExt cx="1748719" cy="844418"/>
          </a:xfrm>
        </p:grpSpPr>
        <p:pic>
          <p:nvPicPr>
            <p:cNvPr id="2053" name="Picture 5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073" y="1552838"/>
              <a:ext cx="1631711" cy="23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3234328" y="946046"/>
              <a:ext cx="16554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700" dirty="0">
                  <a:solidFill>
                    <a:schemeClr val="bg1"/>
                  </a:solidFill>
                  <a:latin typeface="Gotham Rounded Bold" pitchFamily="50" charset="0"/>
                </a:rPr>
                <a:t>ÖDEME</a:t>
              </a:r>
            </a:p>
            <a:p>
              <a:r>
                <a:rPr lang="tr-TR" sz="1700" dirty="0">
                  <a:solidFill>
                    <a:schemeClr val="bg1"/>
                  </a:solidFill>
                  <a:latin typeface="Gotham Rounded Book" pitchFamily="50" charset="0"/>
                </a:rPr>
                <a:t>SİSTEMLERİ</a:t>
              </a: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3141073" y="3085646"/>
            <a:ext cx="2094239" cy="854256"/>
            <a:chOff x="3141073" y="3085646"/>
            <a:chExt cx="2094239" cy="854256"/>
          </a:xfrm>
        </p:grpSpPr>
        <p:pic>
          <p:nvPicPr>
            <p:cNvPr id="9" name="Picture 5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073" y="3702276"/>
              <a:ext cx="1631711" cy="237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3232201" y="3085646"/>
              <a:ext cx="200311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700" dirty="0">
                  <a:solidFill>
                    <a:schemeClr val="bg1"/>
                  </a:solidFill>
                  <a:latin typeface="Gotham Rounded Bold" pitchFamily="50" charset="0"/>
                </a:rPr>
                <a:t>ENTEGRASYON</a:t>
              </a:r>
            </a:p>
            <a:p>
              <a:r>
                <a:rPr lang="tr-TR" sz="1700" dirty="0">
                  <a:solidFill>
                    <a:schemeClr val="bg1"/>
                  </a:solidFill>
                  <a:latin typeface="Gotham Rounded Book" pitchFamily="50" charset="0"/>
                </a:rPr>
                <a:t>ÇÖZÜMLERİ</a:t>
              </a:r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5652682" y="946046"/>
            <a:ext cx="2447710" cy="830997"/>
            <a:chOff x="5652682" y="946046"/>
            <a:chExt cx="2447710" cy="830997"/>
          </a:xfrm>
        </p:grpSpPr>
        <p:sp>
          <p:nvSpPr>
            <p:cNvPr id="3" name="Metin kutusu 2"/>
            <p:cNvSpPr txBox="1"/>
            <p:nvPr/>
          </p:nvSpPr>
          <p:spPr>
            <a:xfrm>
              <a:off x="5675574" y="946046"/>
              <a:ext cx="24248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ÖKC</a:t>
              </a:r>
            </a:p>
            <a:p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endParaRPr>
            </a:p>
            <a:p>
              <a:r>
                <a:rPr lang="tr-T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19 Banka ile entegrasyon</a:t>
              </a:r>
            </a:p>
            <a:p>
              <a:endParaRPr lang="tr-T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endParaRPr>
            </a:p>
          </p:txBody>
        </p:sp>
        <p:sp>
          <p:nvSpPr>
            <p:cNvPr id="7" name="Yuvarlatılmış Dikdörtgen 6"/>
            <p:cNvSpPr/>
            <p:nvPr/>
          </p:nvSpPr>
          <p:spPr>
            <a:xfrm>
              <a:off x="5652682" y="1037274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2054" name="Picture 6" descr="\\Drobo\work\Design Archive\Presentations\EchoPos\Outs\Kurumsal Sunum\Sunum PNGs\Logolar\ingenic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241" y="958201"/>
              <a:ext cx="676347" cy="260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Yuvarlatılmış Dikdörtgen 18"/>
            <p:cNvSpPr/>
            <p:nvPr/>
          </p:nvSpPr>
          <p:spPr>
            <a:xfrm>
              <a:off x="5652682" y="140915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5652682" y="1682626"/>
            <a:ext cx="523350" cy="276999"/>
            <a:chOff x="5652682" y="3110310"/>
            <a:chExt cx="523350" cy="276999"/>
          </a:xfrm>
        </p:grpSpPr>
        <p:sp>
          <p:nvSpPr>
            <p:cNvPr id="6" name="Metin kutusu 5"/>
            <p:cNvSpPr txBox="1"/>
            <p:nvPr/>
          </p:nvSpPr>
          <p:spPr>
            <a:xfrm>
              <a:off x="5675574" y="3110310"/>
              <a:ext cx="5004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Light" pitchFamily="50" charset="0"/>
                </a:rPr>
                <a:t>ERP</a:t>
              </a:r>
            </a:p>
          </p:txBody>
        </p:sp>
        <p:sp>
          <p:nvSpPr>
            <p:cNvPr id="21" name="Yuvarlatılmış Dikdörtgen 20"/>
            <p:cNvSpPr/>
            <p:nvPr/>
          </p:nvSpPr>
          <p:spPr>
            <a:xfrm>
              <a:off x="5652682" y="320937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2060" name="Picture 12" descr="\\Drobo\work\Design Archive\Presentations\EchoPos\Outs\Kurumsal Sunum\Sunum PNGs\Logolar\logo yazılı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541554"/>
            <a:ext cx="580219" cy="2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\\Drobo\work\Design Archive\Presentations\EchoPos\Outs\Kurumsal Sunum\Sunum PNGs\Logolar\mikro yazılı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13" y="3788862"/>
            <a:ext cx="986403" cy="6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\\Drobo\work\Design Archive\Presentations\EchoPos\Outs\Kurumsal Sunum\Sunum PNGs\Logolar\obas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17843"/>
            <a:ext cx="729675" cy="23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\\Drobo\work\Design Archive\Presentations\EchoPos\Outs\Kurumsal Sunum\Sunum PNGs\Logolar\sap logo png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15" y="3509905"/>
            <a:ext cx="560229" cy="28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\\Drobo\work\Design Archive\Presentations\EchoPos\Outs\Kurumsal Sunum\Sunum PNGs\Logolar\windows log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47" y="3461441"/>
            <a:ext cx="382644" cy="38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2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54">
        <p14:gallery dir="l"/>
      </p:transition>
    </mc:Choice>
    <mc:Fallback xmlns="">
      <p:transition spd="slow" advTm="14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6" y="-27041"/>
            <a:ext cx="9192071" cy="51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028329" y="2142896"/>
            <a:ext cx="3087342" cy="857709"/>
            <a:chOff x="2717794" y="2142896"/>
            <a:chExt cx="3087342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212849" y="2568557"/>
              <a:ext cx="2592287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>
                  <a:solidFill>
                    <a:schemeClr val="accent4"/>
                  </a:solidFill>
                  <a:latin typeface="Gotham Rounded Book" pitchFamily="50" charset="0"/>
                </a:rPr>
                <a:t>DONANIM SETİ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46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70">
        <p14:prism/>
      </p:transition>
    </mc:Choice>
    <mc:Fallback xmlns="">
      <p:transition spd="slow" advTm="2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Drobo\work\Design Archive\Presentations\EchoPos\Outs\Kurumsal Sunum\Sunum PNGs\14a_Alt Şek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469"/>
            <a:ext cx="9144001" cy="230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robo\work\Design Archive\Presentations\EchoPos\Outs\Kurumsal Sunum\Sunum PNGs\14a_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96878"/>
            <a:ext cx="7452320" cy="20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Drobo\work\Design Archive\Presentations\EchoPos\Outs\Kurumsal Sunum\Sunum PNGs\14a_POS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2" y="2648296"/>
            <a:ext cx="1991488" cy="20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Drobo\work\Design Archive\Presentations\EchoPos\Outs\Kurumsal Sunum\Sunum PNGs\14a_POS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45" y="2931086"/>
            <a:ext cx="1679636" cy="15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Drobo\work\Design Archive\Presentations\EchoPos\Outs\Kurumsal Sunum\Sunum PNGs\14a_Title Kutu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17295"/>
            <a:ext cx="6120680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120256" y="1034965"/>
            <a:ext cx="268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PCPOS MODEL 1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2267744" y="1635646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İşletim Sistemi: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Windows 10, WİN SQL Express, WİN SQL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Light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İşlemci: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Intel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Celeron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J1900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Quad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Core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Fanless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CPU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Bellek: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4GB Ram 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Disk: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64GB SSD 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Monitör: </a:t>
            </a:r>
            <a:r>
              <a:rPr lang="tr-T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12’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’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Touch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Screen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LCD (1024x768), 5-Vire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Resistive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Touch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Müşteri Göstergesi: </a:t>
            </a:r>
            <a:r>
              <a:rPr lang="tr-T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10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’’ IPS Panel TFT LCD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Monitor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/ Fotoğraf ve videoyu destekler</a:t>
            </a:r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ECHOPOS DONANIM SETİ</a:t>
            </a:r>
          </a:p>
        </p:txBody>
      </p:sp>
    </p:spTree>
    <p:extLst>
      <p:ext uri="{BB962C8B-B14F-4D97-AF65-F5344CB8AC3E}">
        <p14:creationId xmlns:p14="http://schemas.microsoft.com/office/powerpoint/2010/main" val="28588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000">
        <p14:gallery dir="l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2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25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25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Drobo\work\Design Archive\Presentations\EchoPos\Outs\Kurumsal Sunum\Sunum PNGs\14a_Alt Şeki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469"/>
            <a:ext cx="9144001" cy="230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Drobo\work\Design Archive\Presentations\EchoPos\Outs\Kurumsal Sunum\Sunum PNGs\14a_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96878"/>
            <a:ext cx="7452320" cy="20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Drobo\work\Design Archive\Presentations\EchoPos\Outs\Kurumsal Sunum\Sunum PNGs\14a_Title Kutu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17295"/>
            <a:ext cx="6120680" cy="75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3017665" y="1034965"/>
            <a:ext cx="2892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ECHOPOS W9</a:t>
            </a:r>
            <a:r>
              <a:rPr lang="tr-TR" dirty="0">
                <a:solidFill>
                  <a:schemeClr val="bg1"/>
                </a:solidFill>
              </a:rPr>
              <a:t> 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PCPOS MODEL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2267744" y="1635646"/>
            <a:ext cx="62646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İşletim Sistemi: Windows7 ,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Windows 10 (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trial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version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), WİN SQL Express, WİN SQL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Light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İşlemci: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Intel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Celeron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J1900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Quad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Core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Fanless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CPU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Bellek: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4GB Ram 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Disk: 128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GB SSD 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Monitör: </a:t>
            </a:r>
            <a:r>
              <a:rPr lang="tr-TR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15’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’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Touch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Screen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LCD (1024x768),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Capacitive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Touch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Müşteri Göstergesi: 9.7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’’ IPS Panel TFT LCD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Monitor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/ Fotoğraf ve videoyu destekler</a:t>
            </a:r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ECHOPOS DONANIM SETİ</a:t>
            </a:r>
          </a:p>
        </p:txBody>
      </p:sp>
      <p:pic>
        <p:nvPicPr>
          <p:cNvPr id="8" name="Picture 7" descr="A close-up of a touch screen device&#10;&#10;Description automatically generated with low confidence">
            <a:extLst>
              <a:ext uri="{FF2B5EF4-FFF2-40B4-BE49-F238E27FC236}">
                <a16:creationId xmlns:a16="http://schemas.microsoft.com/office/drawing/2014/main" id="{B9F98A43-1C55-C6D0-AA42-6CA5395E22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" y="1898092"/>
            <a:ext cx="3033819" cy="3033819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B0AE2E9-B759-97E0-69FB-7CCC33115F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09" y="2474007"/>
            <a:ext cx="2401999" cy="24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057">
        <p14:gallery dir="l"/>
      </p:transition>
    </mc:Choice>
    <mc:Fallback xmlns="">
      <p:transition spd="slow" advTm="13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7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uiExpand="1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Drobo\work\Design Archive\Presentations\EchoPos\Outs\Kurumsal Sunum\Sunum PNGs\14a_Alt Şeki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5469"/>
            <a:ext cx="9144001" cy="230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Drobo\work\Design Archive\Presentations\EchoPos\Outs\Kurumsal Sunum\Sunum PNGs\14b_Ku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321"/>
            <a:ext cx="5796136" cy="247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Drobo\work\Design Archive\Presentations\EchoPos\Outs\Kurumsal Sunum\Sunum PNGs\14b_POS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71061"/>
            <a:ext cx="2302168" cy="18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Drobo\work\Design Archive\Presentations\EchoPos\Outs\Kurumsal Sunum\Sunum PNGs\14b_POS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6560"/>
            <a:ext cx="2026228" cy="374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339430" y="1419622"/>
            <a:ext cx="547260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İşlemci: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32 Bit, 450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Mhz</a:t>
            </a:r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Hafıza: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64 MB RAM / 128 MB Flash (32GB.a kadar destekler)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Kablolu İletişim: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3xUSB, RS232, Çekmece portu, Ethernet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Klavye: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4 X 4 Tuş – 18 fonksiyon tuşu ve ekran üzerinde sanal klavye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Video Oynatma: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Evet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Termal Yazıcı: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18 Satır Saniye – 50mm </a:t>
            </a:r>
            <a:r>
              <a:rPr lang="tr-TR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Kagit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Rulo – 30 metre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Güç Kaynağı: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12 V 2,5A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Mekanik: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50 km</a:t>
            </a:r>
          </a:p>
          <a:p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Boyut &amp; Ağırlık: 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215,5 x 144,6 x 700 mm. 694 Gram</a:t>
            </a:r>
          </a:p>
        </p:txBody>
      </p:sp>
      <p:pic>
        <p:nvPicPr>
          <p:cNvPr id="4098" name="Picture 2" descr="\\Drobo\work\Design Archive\Presentations\EchoPos\Outs\Kurumsal Sunum\Sunum PNGs\14b_Title Kut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21533"/>
            <a:ext cx="5940153" cy="5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/>
          <p:cNvSpPr txBox="1"/>
          <p:nvPr/>
        </p:nvSpPr>
        <p:spPr>
          <a:xfrm>
            <a:off x="339430" y="859909"/>
            <a:ext cx="24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INGENICO 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IDE 280</a:t>
            </a:r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ECHOPOS DONANIM SETİ</a:t>
            </a:r>
          </a:p>
        </p:txBody>
      </p:sp>
    </p:spTree>
    <p:extLst>
      <p:ext uri="{BB962C8B-B14F-4D97-AF65-F5344CB8AC3E}">
        <p14:creationId xmlns:p14="http://schemas.microsoft.com/office/powerpoint/2010/main" val="18147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296">
        <p14:gallery dir="l"/>
      </p:transition>
    </mc:Choice>
    <mc:Fallback xmlns="">
      <p:transition spd="slow" advTm="16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25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25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250"/>
                            </p:stCondLst>
                            <p:childTnLst>
                              <p:par>
                                <p:cTn id="7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25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25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25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2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ECHOPOS DONANIM SETİ</a:t>
            </a:r>
          </a:p>
        </p:txBody>
      </p:sp>
      <p:pic>
        <p:nvPicPr>
          <p:cNvPr id="5125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Drobo\work\Design Archive\Presentations\EchoPos\Outs\Kurumsal Sunum\Sunum PNGs\14c_Pinpa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5" y="1924301"/>
            <a:ext cx="1050884" cy="153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88420" y="1534064"/>
            <a:ext cx="14077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INGENICO PINPAD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168257" y="3940525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İngenico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İDE 280 masaüstü 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yeni nesil yazarkasa pos</a:t>
            </a:r>
          </a:p>
        </p:txBody>
      </p:sp>
      <p:pic>
        <p:nvPicPr>
          <p:cNvPr id="25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33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9420" y="2127648"/>
            <a:ext cx="1271569" cy="112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Metin kutusu 26"/>
          <p:cNvSpPr txBox="1"/>
          <p:nvPr/>
        </p:nvSpPr>
        <p:spPr>
          <a:xfrm>
            <a:off x="2042583" y="1534064"/>
            <a:ext cx="1487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BARKOD OKUYUCU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1688396" y="3940525"/>
            <a:ext cx="220438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Barkod Boyutu: 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1D – 2D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Ana Bilgisayar Arabirimi: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IBM 46XX, 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Keyboard </a:t>
            </a:r>
            <a:r>
              <a:rPr lang="tr-TR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Wedge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, </a:t>
            </a:r>
            <a:r>
              <a:rPr lang="tr-TR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Serial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, USB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Boyut &amp; Ağırlık: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96.8 mm-143 mm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148.8 mm / 499 g</a:t>
            </a:r>
          </a:p>
        </p:txBody>
      </p:sp>
      <p:pic>
        <p:nvPicPr>
          <p:cNvPr id="30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70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3657" y="2131106"/>
            <a:ext cx="1271569" cy="11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Metin kutusu 31"/>
          <p:cNvSpPr txBox="1"/>
          <p:nvPr/>
        </p:nvSpPr>
        <p:spPr>
          <a:xfrm>
            <a:off x="3907354" y="1534064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ELEKTRONİK</a:t>
            </a:r>
          </a:p>
          <a:p>
            <a:pPr algn="ctr"/>
            <a:r>
              <a:rPr lang="tr-T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TARTIM TERAZİSİ</a:t>
            </a:r>
          </a:p>
        </p:txBody>
      </p:sp>
      <p:sp>
        <p:nvSpPr>
          <p:cNvPr id="33" name="Metin kutusu 32"/>
          <p:cNvSpPr txBox="1"/>
          <p:nvPr/>
        </p:nvSpPr>
        <p:spPr>
          <a:xfrm>
            <a:off x="3482633" y="3940525"/>
            <a:ext cx="220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Çalışma </a:t>
            </a:r>
            <a:r>
              <a:rPr lang="tr-TR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Sıcalık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 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Aralığı: -10 40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Besleme: 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DC 9V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Gösterge tipi: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</a:t>
            </a:r>
            <a:r>
              <a:rPr lang="tr-TR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Lcd</a:t>
            </a:r>
            <a:endParaRPr lang="tr-TR" sz="7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Ürün Ağırlığı: 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2.8kg</a:t>
            </a:r>
          </a:p>
        </p:txBody>
      </p:sp>
      <p:pic>
        <p:nvPicPr>
          <p:cNvPr id="35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07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5692" y="1966914"/>
            <a:ext cx="1155972" cy="144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Metin kutusu 36"/>
          <p:cNvSpPr txBox="1"/>
          <p:nvPr/>
        </p:nvSpPr>
        <p:spPr>
          <a:xfrm>
            <a:off x="5666321" y="1534064"/>
            <a:ext cx="14173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3’’ TERMAL YAZICI</a:t>
            </a:r>
          </a:p>
        </p:txBody>
      </p:sp>
      <p:sp>
        <p:nvSpPr>
          <p:cNvPr id="38" name="Metin kutusu 37"/>
          <p:cNvSpPr txBox="1"/>
          <p:nvPr/>
        </p:nvSpPr>
        <p:spPr>
          <a:xfrm>
            <a:off x="5166651" y="3940525"/>
            <a:ext cx="242481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Yazma metodu: 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Direk termal satır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Nokta Yoğunluğu: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512/576 nokta satır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Yazma Hızı: 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250 mm /</a:t>
            </a:r>
            <a:r>
              <a:rPr lang="tr-TR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sn</a:t>
            </a:r>
            <a:endParaRPr lang="tr-TR" sz="70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Yazma Genişliği: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79.5+/-0.5 mm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Arabirim:</a:t>
            </a:r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Seri, USB, Ethernet</a:t>
            </a:r>
          </a:p>
        </p:txBody>
      </p:sp>
      <p:pic>
        <p:nvPicPr>
          <p:cNvPr id="40" name="Picture 5" descr="\\Drobo\work\Design Archive\Presentations\EchoPos\Outs\Kurumsal Sunum\Sunum PNGs\14c_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43" y="1266027"/>
            <a:ext cx="1788945" cy="274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8551" y="2349916"/>
            <a:ext cx="1398726" cy="79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Metin kutusu 41"/>
          <p:cNvSpPr txBox="1"/>
          <p:nvPr/>
        </p:nvSpPr>
        <p:spPr>
          <a:xfrm>
            <a:off x="7483003" y="1534064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PARA ÇEKMECESİ</a:t>
            </a:r>
          </a:p>
        </p:txBody>
      </p:sp>
      <p:sp>
        <p:nvSpPr>
          <p:cNvPr id="43" name="Metin kutusu 42"/>
          <p:cNvSpPr txBox="1"/>
          <p:nvPr/>
        </p:nvSpPr>
        <p:spPr>
          <a:xfrm>
            <a:off x="7071106" y="3940525"/>
            <a:ext cx="220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5 kağıt, 8 bozuk para bölmesi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12v / 24v ile çalışabilme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Kilit sistemi ve elektrikle açılış</a:t>
            </a:r>
          </a:p>
          <a:p>
            <a:pPr algn="ctr"/>
            <a:r>
              <a:rPr lang="tr-T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Soğuk çelik ve SECC yapısı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179511" y="643436"/>
            <a:ext cx="2062395" cy="566897"/>
            <a:chOff x="179511" y="643436"/>
            <a:chExt cx="2062395" cy="566897"/>
          </a:xfrm>
        </p:grpSpPr>
        <p:pic>
          <p:nvPicPr>
            <p:cNvPr id="5122" name="Picture 2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1" y="970781"/>
              <a:ext cx="1644929" cy="239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284319" y="643436"/>
              <a:ext cx="1957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600" dirty="0">
                  <a:solidFill>
                    <a:srgbClr val="5EBDCD"/>
                  </a:solidFill>
                  <a:latin typeface="Gotham Rounded Bold" pitchFamily="50" charset="0"/>
                </a:rPr>
                <a:t>DİĞER ÜRÜNLER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098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316">
        <p14:gallery dir="l"/>
      </p:transition>
    </mc:Choice>
    <mc:Fallback xmlns="">
      <p:transition spd="slow" advTm="203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6" grpId="0"/>
      <p:bldP spid="27" grpId="0"/>
      <p:bldP spid="28" grpId="0"/>
      <p:bldP spid="32" grpId="0"/>
      <p:bldP spid="33" grpId="0"/>
      <p:bldP spid="37" grpId="0"/>
      <p:bldP spid="38" grpId="0"/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Drobo\work\Design Archive\Presentations\EchoPos\Outs\Kurumsal Sunum\Sunum PNGs\14d_Sağ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51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2592288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ECHOPOS DONANIM SETİ</a:t>
            </a:r>
          </a:p>
        </p:txBody>
      </p:sp>
      <p:pic>
        <p:nvPicPr>
          <p:cNvPr id="6146" name="Picture 2" descr="\\Drobo\work\Design Archive\Presentations\EchoPos\Outs\Kurumsal Sunum\Sunum PNGs\14d_Sol Tit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481"/>
            <a:ext cx="4854838" cy="7458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\\Drobo\work\Design Archive\Presentations\EchoPos\Outs\Kurumsal Sunum\Sunum PNGs\14d_Sağ Titl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71540"/>
            <a:ext cx="5076056" cy="705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283324" y="782137"/>
            <a:ext cx="434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Gotham Rounded Bold" pitchFamily="50" charset="0"/>
              </a:rPr>
              <a:t>EN KOLAY POS, ECHOPOS</a:t>
            </a:r>
          </a:p>
        </p:txBody>
      </p:sp>
      <p:sp>
        <p:nvSpPr>
          <p:cNvPr id="15" name="Metin kutusu 14"/>
          <p:cNvSpPr txBox="1"/>
          <p:nvPr/>
        </p:nvSpPr>
        <p:spPr>
          <a:xfrm>
            <a:off x="4632960" y="3827690"/>
            <a:ext cx="430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>
                <a:solidFill>
                  <a:schemeClr val="bg1"/>
                </a:solidFill>
                <a:latin typeface="Gotham Rounded Bold" pitchFamily="50" charset="0"/>
              </a:rPr>
              <a:t>EN AKILLI POS, ECHOPOS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307626" y="1701027"/>
            <a:ext cx="339779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300" dirty="0">
                <a:solidFill>
                  <a:srgbClr val="5EBDCD"/>
                </a:solidFill>
                <a:latin typeface="Gotham Rounded Bold" pitchFamily="50" charset="0"/>
              </a:rPr>
              <a:t>ÇAĞRI MERKEZİ </a:t>
            </a:r>
            <a:r>
              <a:rPr lang="tr-TR" sz="1300" dirty="0">
                <a:solidFill>
                  <a:srgbClr val="5EBDCD"/>
                </a:solidFill>
                <a:latin typeface="Gotham Rounded Book" pitchFamily="50" charset="0"/>
              </a:rPr>
              <a:t>DESTEK HİZMETLERİ</a:t>
            </a:r>
          </a:p>
        </p:txBody>
      </p:sp>
      <p:sp>
        <p:nvSpPr>
          <p:cNvPr id="8" name="Metin kutusu 7"/>
          <p:cNvSpPr txBox="1"/>
          <p:nvPr/>
        </p:nvSpPr>
        <p:spPr>
          <a:xfrm>
            <a:off x="4839818" y="1687909"/>
            <a:ext cx="1451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>
                <a:solidFill>
                  <a:schemeClr val="bg1"/>
                </a:solidFill>
                <a:latin typeface="Gotham Rounded Book" pitchFamily="50" charset="0"/>
              </a:rPr>
              <a:t>ECHOPOS İLE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4489865" y="1986178"/>
            <a:ext cx="4654135" cy="459266"/>
            <a:chOff x="4489865" y="1986178"/>
            <a:chExt cx="4654135" cy="459266"/>
          </a:xfrm>
        </p:grpSpPr>
        <p:pic>
          <p:nvPicPr>
            <p:cNvPr id="13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1986178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etin kutusu 8"/>
            <p:cNvSpPr txBox="1"/>
            <p:nvPr/>
          </p:nvSpPr>
          <p:spPr>
            <a:xfrm>
              <a:off x="5004048" y="2014557"/>
              <a:ext cx="18085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0" dirty="0">
                  <a:solidFill>
                    <a:schemeClr val="bg1"/>
                  </a:solidFill>
                  <a:latin typeface="Gotham Rounded Book" pitchFamily="50" charset="0"/>
                </a:rPr>
                <a:t>Farklı finansal modeller</a:t>
              </a:r>
            </a:p>
            <a:p>
              <a:endParaRPr lang="tr-TR" sz="1100" dirty="0">
                <a:solidFill>
                  <a:schemeClr val="bg1"/>
                </a:solidFill>
                <a:latin typeface="Gotham Rounded Book" pitchFamily="50" charset="0"/>
              </a:endParaRPr>
            </a:p>
          </p:txBody>
        </p:sp>
        <p:sp>
          <p:nvSpPr>
            <p:cNvPr id="26" name="Yuvarlatılmış Dikdörtgen 25"/>
            <p:cNvSpPr/>
            <p:nvPr/>
          </p:nvSpPr>
          <p:spPr>
            <a:xfrm>
              <a:off x="4959202" y="2108437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4489865" y="2340917"/>
            <a:ext cx="4654135" cy="457458"/>
            <a:chOff x="4489865" y="2340917"/>
            <a:chExt cx="4654135" cy="457458"/>
          </a:xfrm>
        </p:grpSpPr>
        <p:pic>
          <p:nvPicPr>
            <p:cNvPr id="12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2340917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Metin kutusu 19"/>
            <p:cNvSpPr txBox="1"/>
            <p:nvPr/>
          </p:nvSpPr>
          <p:spPr>
            <a:xfrm>
              <a:off x="5004048" y="2356887"/>
              <a:ext cx="39100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0" dirty="0">
                  <a:solidFill>
                    <a:schemeClr val="bg1"/>
                  </a:solidFill>
                  <a:latin typeface="Gotham Rounded Book" pitchFamily="50" charset="0"/>
                </a:rPr>
                <a:t>Gerçek zamanlı ve çift yönlü haberleşme protokolleri </a:t>
              </a:r>
            </a:p>
          </p:txBody>
        </p:sp>
        <p:sp>
          <p:nvSpPr>
            <p:cNvPr id="27" name="Yuvarlatılmış Dikdörtgen 26"/>
            <p:cNvSpPr/>
            <p:nvPr/>
          </p:nvSpPr>
          <p:spPr>
            <a:xfrm>
              <a:off x="4959202" y="2454896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4489865" y="2695656"/>
            <a:ext cx="4654135" cy="457458"/>
            <a:chOff x="4489865" y="2695656"/>
            <a:chExt cx="4654135" cy="457458"/>
          </a:xfrm>
        </p:grpSpPr>
        <p:pic>
          <p:nvPicPr>
            <p:cNvPr id="11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2695656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Metin kutusu 20"/>
            <p:cNvSpPr txBox="1"/>
            <p:nvPr/>
          </p:nvSpPr>
          <p:spPr>
            <a:xfrm>
              <a:off x="5004048" y="2716927"/>
              <a:ext cx="20505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0" dirty="0">
                  <a:solidFill>
                    <a:schemeClr val="bg1"/>
                  </a:solidFill>
                  <a:latin typeface="Gotham Rounded Book" pitchFamily="50" charset="0"/>
                </a:rPr>
                <a:t>Mobil ve web uygulamaları</a:t>
              </a:r>
            </a:p>
          </p:txBody>
        </p:sp>
        <p:sp>
          <p:nvSpPr>
            <p:cNvPr id="28" name="Yuvarlatılmış Dikdörtgen 27"/>
            <p:cNvSpPr/>
            <p:nvPr/>
          </p:nvSpPr>
          <p:spPr>
            <a:xfrm>
              <a:off x="4959202" y="2812085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4489865" y="3050396"/>
            <a:ext cx="4654135" cy="457458"/>
            <a:chOff x="4489865" y="3050396"/>
            <a:chExt cx="4654135" cy="457458"/>
          </a:xfrm>
        </p:grpSpPr>
        <p:pic>
          <p:nvPicPr>
            <p:cNvPr id="6147" name="Picture 3" descr="\\Drobo\work\Design Archive\Presentations\EchoPos\Outs\Kurumsal Sunum\Sunum PNGs\14d_Mini Title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9865" y="3050396"/>
              <a:ext cx="4654135" cy="4574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Metin kutusu 21"/>
            <p:cNvSpPr txBox="1"/>
            <p:nvPr/>
          </p:nvSpPr>
          <p:spPr>
            <a:xfrm>
              <a:off x="5004048" y="3076967"/>
              <a:ext cx="36150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100" dirty="0">
                  <a:solidFill>
                    <a:schemeClr val="bg1"/>
                  </a:solidFill>
                  <a:latin typeface="Gotham Rounded Book" pitchFamily="50" charset="0"/>
                </a:rPr>
                <a:t>İlk yatırım maliyeti olmayan yeni nesil yazar kasa </a:t>
              </a:r>
            </a:p>
          </p:txBody>
        </p:sp>
        <p:sp>
          <p:nvSpPr>
            <p:cNvPr id="29" name="Yuvarlatılmış Dikdörtgen 28"/>
            <p:cNvSpPr/>
            <p:nvPr/>
          </p:nvSpPr>
          <p:spPr>
            <a:xfrm>
              <a:off x="4959202" y="3172125"/>
              <a:ext cx="74859" cy="748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4" name="Grup 33">
            <a:extLst>
              <a:ext uri="{FF2B5EF4-FFF2-40B4-BE49-F238E27FC236}">
                <a16:creationId xmlns:a16="http://schemas.microsoft.com/office/drawing/2014/main" id="{1A4E42A3-750E-4498-8514-55876517D15E}"/>
              </a:ext>
            </a:extLst>
          </p:cNvPr>
          <p:cNvGrpSpPr/>
          <p:nvPr/>
        </p:nvGrpSpPr>
        <p:grpSpPr>
          <a:xfrm>
            <a:off x="400689" y="2142167"/>
            <a:ext cx="3955287" cy="577081"/>
            <a:chOff x="400689" y="1995686"/>
            <a:chExt cx="3955287" cy="577081"/>
          </a:xfrm>
        </p:grpSpPr>
        <p:sp>
          <p:nvSpPr>
            <p:cNvPr id="35" name="Metin kutusu 34">
              <a:extLst>
                <a:ext uri="{FF2B5EF4-FFF2-40B4-BE49-F238E27FC236}">
                  <a16:creationId xmlns:a16="http://schemas.microsoft.com/office/drawing/2014/main" id="{418E9C7D-D276-4157-A890-15CFD5DDD963}"/>
                </a:ext>
              </a:extLst>
            </p:cNvPr>
            <p:cNvSpPr txBox="1"/>
            <p:nvPr/>
          </p:nvSpPr>
          <p:spPr>
            <a:xfrm>
              <a:off x="434954" y="1995686"/>
              <a:ext cx="3921022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ld" pitchFamily="50" charset="0"/>
                </a:rPr>
                <a:t>7 gün 08:00-22:00 </a:t>
              </a:r>
              <a:r>
                <a:rPr lang="tr-T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arasında hizmet verilmektedir.</a:t>
              </a:r>
            </a:p>
            <a:p>
              <a:endPara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endParaRPr>
            </a:p>
            <a:p>
              <a:r>
                <a:rPr lang="tr-TR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Opsiyonel</a:t>
              </a:r>
              <a:r>
                <a:rPr lang="tr-T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 </a:t>
              </a:r>
              <a:r>
                <a:rPr lang="tr-T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ld" pitchFamily="50" charset="0"/>
                </a:rPr>
                <a:t>Yerinde Destek </a:t>
              </a:r>
              <a:r>
                <a:rPr lang="tr-TR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Hizmeti (SLA)</a:t>
              </a:r>
            </a:p>
          </p:txBody>
        </p:sp>
        <p:sp>
          <p:nvSpPr>
            <p:cNvPr id="36" name="Yuvarlatılmış Dikdörtgen 22">
              <a:extLst>
                <a:ext uri="{FF2B5EF4-FFF2-40B4-BE49-F238E27FC236}">
                  <a16:creationId xmlns:a16="http://schemas.microsoft.com/office/drawing/2014/main" id="{3C717F98-8E4A-466E-9C54-08355E2E64C2}"/>
                </a:ext>
              </a:extLst>
            </p:cNvPr>
            <p:cNvSpPr/>
            <p:nvPr/>
          </p:nvSpPr>
          <p:spPr>
            <a:xfrm>
              <a:off x="400689" y="2087478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Yuvarlatılmış Dikdörtgen 23">
              <a:extLst>
                <a:ext uri="{FF2B5EF4-FFF2-40B4-BE49-F238E27FC236}">
                  <a16:creationId xmlns:a16="http://schemas.microsoft.com/office/drawing/2014/main" id="{32FB85D1-3DEF-4E53-9331-2B9F20618411}"/>
                </a:ext>
              </a:extLst>
            </p:cNvPr>
            <p:cNvSpPr/>
            <p:nvPr/>
          </p:nvSpPr>
          <p:spPr>
            <a:xfrm>
              <a:off x="400689" y="2402248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58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961">
        <p14:gallery dir="l"/>
      </p:transition>
    </mc:Choice>
    <mc:Fallback xmlns="">
      <p:transition spd="slow" advTm="15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5" y="-27041"/>
            <a:ext cx="9192069" cy="517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368117" y="2142896"/>
            <a:ext cx="2407767" cy="857709"/>
            <a:chOff x="2717794" y="2142896"/>
            <a:chExt cx="2407767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212850" y="2568557"/>
              <a:ext cx="1912711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>
                  <a:solidFill>
                    <a:schemeClr val="accent4"/>
                  </a:solidFill>
                  <a:latin typeface="Gotham Rounded Book" pitchFamily="50" charset="0"/>
                </a:rPr>
                <a:t>KATALOG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1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17">
        <p14:prism/>
      </p:transition>
    </mc:Choice>
    <mc:Fallback xmlns="">
      <p:transition spd="slow" advTm="3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Drobo\work\Design Archive\Presentations\EchoPos\Outs\Kurumsal Sunum\Sunum PNGs\Çözüm Ortağ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96" y="-27041"/>
            <a:ext cx="9192072" cy="517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 5"/>
          <p:cNvGrpSpPr/>
          <p:nvPr/>
        </p:nvGrpSpPr>
        <p:grpSpPr>
          <a:xfrm>
            <a:off x="2717794" y="2142896"/>
            <a:ext cx="3708412" cy="857709"/>
            <a:chOff x="2555776" y="1930065"/>
            <a:chExt cx="3708412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2879812" y="2355726"/>
              <a:ext cx="3384376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>
                  <a:solidFill>
                    <a:schemeClr val="accent4"/>
                  </a:solidFill>
                  <a:latin typeface="Gotham Rounded Book" pitchFamily="50" charset="0"/>
                </a:rPr>
                <a:t>ÇÖZÜM ORTAĞINIZ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555776" y="1930065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YENİ NESİL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5594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0">
        <p15:prstTrans prst="curtains"/>
      </p:transition>
    </mc:Choice>
    <mc:Fallback xmlns="">
      <p:transition spd="slow" advTm="9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6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KATALOG</a:t>
            </a:r>
          </a:p>
        </p:txBody>
      </p:sp>
      <p:pic>
        <p:nvPicPr>
          <p:cNvPr id="7171" name="Picture 3" descr="\\Drobo\work\Design Archive\Presentations\EchoPos\Outs\Kurumsal Sunum\Sunum PNGs\15-16b_Katalog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9" y="913283"/>
            <a:ext cx="7698335" cy="38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F6B58DDA-DFB3-4FEB-A639-289FA937C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45" y="382772"/>
            <a:ext cx="8219851" cy="4344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28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76">
        <p14:gallery dir="l"/>
      </p:transition>
    </mc:Choice>
    <mc:Fallback xmlns="">
      <p:transition spd="slow" advTm="4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6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KATALOG</a:t>
            </a:r>
          </a:p>
        </p:txBody>
      </p:sp>
      <p:pic>
        <p:nvPicPr>
          <p:cNvPr id="7171" name="Picture 3" descr="\\Drobo\work\Design Archive\Presentations\EchoPos\Outs\Kurumsal Sunum\Sunum PNGs\15-16b_Katalog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9" y="913283"/>
            <a:ext cx="7698335" cy="389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93278D0-DA0A-44C5-B6A7-EB84A9CB7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411510"/>
            <a:ext cx="8208912" cy="4259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8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808">
        <p14:gallery dir="l"/>
      </p:transition>
    </mc:Choice>
    <mc:Fallback xmlns="">
      <p:transition spd="slow" advTm="38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G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Drobo\work\Design Archive\Presentations\EchoPos\Outs\Kurumsal Sunum\Sunum PNGs\15-16d_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1590"/>
            <a:ext cx="9144000" cy="31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6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KATALOG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5436096" y="2019421"/>
            <a:ext cx="3489454" cy="2210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>
                <a:solidFill>
                  <a:srgbClr val="8477CA"/>
                </a:solidFill>
                <a:latin typeface="Gotham Rounded Book" pitchFamily="50" charset="0"/>
              </a:rPr>
              <a:t>Kataloğu indirmek için QR kodu okutabilirsiniz.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1F21B54-FAE9-47E0-9CE6-C5560AD3C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67569"/>
            <a:ext cx="9144000" cy="51435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9CB08FC-EF68-4BAB-AB2E-6646DE23E8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24311"/>
            <a:ext cx="1114475" cy="1114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8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931">
        <p14:gallery dir="l"/>
      </p:transition>
    </mc:Choice>
    <mc:Fallback xmlns="">
      <p:transition spd="slow" advTm="199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4" y="-27041"/>
            <a:ext cx="9192067" cy="517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2784739" y="2142896"/>
            <a:ext cx="3574522" cy="857709"/>
            <a:chOff x="2713293" y="2142896"/>
            <a:chExt cx="3574522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243228" y="2568557"/>
              <a:ext cx="3044587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>
                  <a:solidFill>
                    <a:schemeClr val="accent4"/>
                  </a:solidFill>
                  <a:latin typeface="Gotham Rounded Book" pitchFamily="50" charset="0"/>
                </a:rPr>
                <a:t>NELER YAPIYOR?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3293" y="2142896"/>
              <a:ext cx="1862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867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62">
        <p14:prism/>
      </p:transition>
    </mc:Choice>
    <mc:Fallback xmlns="">
      <p:transition spd="slow" advTm="1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Drobo\work\Design Archive\Presentations\EchoPos\Outs\Kurumsal Sunum\Sunum PNGs\21_Sağ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8" y="-20538"/>
            <a:ext cx="6057902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Drobo\work\Design Archive\Presentations\EchoPos\Outs\Kurumsal Sunum\Sunum PNGs\21_Sol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" y="-73160"/>
            <a:ext cx="9144000" cy="53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15392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63696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PROJELERİMİZ</a:t>
            </a:r>
          </a:p>
        </p:txBody>
      </p:sp>
      <p:grpSp>
        <p:nvGrpSpPr>
          <p:cNvPr id="10" name="Grup 9"/>
          <p:cNvGrpSpPr/>
          <p:nvPr/>
        </p:nvGrpSpPr>
        <p:grpSpPr>
          <a:xfrm>
            <a:off x="179512" y="443208"/>
            <a:ext cx="4968553" cy="1162052"/>
            <a:chOff x="539552" y="1059582"/>
            <a:chExt cx="4968553" cy="1162052"/>
          </a:xfrm>
        </p:grpSpPr>
        <p:pic>
          <p:nvPicPr>
            <p:cNvPr id="4100" name="Picture 4" descr="\\Drobo\work\Design Archive\Presentations\EchoPos\Outs\Kurumsal Sunum\Sunum PNGs\14d_Sol Titl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605" y="1335329"/>
              <a:ext cx="4500500" cy="69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\\Drobo\work\Design Archive\Presentations\EchoPos\Outs\Kurumsal Sunum\Sunum PNGs\21_Şok 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59582"/>
              <a:ext cx="1162052" cy="116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etin kutusu 1"/>
          <p:cNvSpPr txBox="1"/>
          <p:nvPr/>
        </p:nvSpPr>
        <p:spPr>
          <a:xfrm>
            <a:off x="1512151" y="747805"/>
            <a:ext cx="213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 / ŞOK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1465236" y="1368981"/>
            <a:ext cx="5626308" cy="3816429"/>
            <a:chOff x="1465236" y="1368224"/>
            <a:chExt cx="5626308" cy="3523139"/>
          </a:xfrm>
        </p:grpSpPr>
        <p:sp>
          <p:nvSpPr>
            <p:cNvPr id="3" name="Metin kutusu 2"/>
            <p:cNvSpPr txBox="1"/>
            <p:nvPr/>
          </p:nvSpPr>
          <p:spPr>
            <a:xfrm>
              <a:off x="1492937" y="1368224"/>
              <a:ext cx="5598607" cy="3523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Normal  satış (Peşin / Kredi Kartı)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Faturalı Satış  ( E-arşiv  / E- fatura )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Kontör Satışları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Hediye Kart Satışları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Şok kart Ödeme alma / Bakiye sorgulama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IBB Ödeme alma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Promosyon Yönetimi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Nakit İade İşlemleri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Kredi Kartı İptal / iade işlemleri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Gün içinde yapılan satışların ERP tarafına 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yansıtılması ve raporlama</a:t>
              </a:r>
            </a:p>
            <a:p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İninal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Kart Bakiye Yükleme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Oyun </a:t>
              </a:r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Pini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Yükleme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Fatura Tahsilatı 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IBB-Sosyal Kart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Para Transferi</a:t>
              </a:r>
            </a:p>
            <a:p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Paycell-Qr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Ödeme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İstanbul Kart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ŞOK Kart Gıda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Sodexo </a:t>
              </a:r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FlexoGift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Uzaktan satış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Win </a:t>
              </a:r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win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</a:t>
              </a:r>
            </a:p>
          </p:txBody>
        </p:sp>
        <p:sp>
          <p:nvSpPr>
            <p:cNvPr id="12" name="Yuvarlatılmış Dikdörtgen 11"/>
            <p:cNvSpPr/>
            <p:nvPr/>
          </p:nvSpPr>
          <p:spPr>
            <a:xfrm>
              <a:off x="1475294" y="1747344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Yuvarlatılmış Dikdörtgen 12"/>
            <p:cNvSpPr/>
            <p:nvPr/>
          </p:nvSpPr>
          <p:spPr>
            <a:xfrm>
              <a:off x="1472479" y="1920657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Yuvarlatılmış Dikdörtgen 13"/>
            <p:cNvSpPr/>
            <p:nvPr/>
          </p:nvSpPr>
          <p:spPr>
            <a:xfrm>
              <a:off x="1472481" y="207025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5" name="Yuvarlatılmış Dikdörtgen 14"/>
            <p:cNvSpPr/>
            <p:nvPr/>
          </p:nvSpPr>
          <p:spPr>
            <a:xfrm>
              <a:off x="1475294" y="1445853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Yuvarlatılmış Dikdörtgen 15"/>
            <p:cNvSpPr/>
            <p:nvPr/>
          </p:nvSpPr>
          <p:spPr>
            <a:xfrm>
              <a:off x="1472479" y="2232875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Yuvarlatılmış Dikdörtgen 16"/>
            <p:cNvSpPr/>
            <p:nvPr/>
          </p:nvSpPr>
          <p:spPr>
            <a:xfrm>
              <a:off x="1474867" y="239254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" name="Yuvarlatılmış Dikdörtgen 17"/>
            <p:cNvSpPr/>
            <p:nvPr/>
          </p:nvSpPr>
          <p:spPr>
            <a:xfrm>
              <a:off x="1465236" y="2547218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" name="Yuvarlatılmış Dikdörtgen 18"/>
            <p:cNvSpPr/>
            <p:nvPr/>
          </p:nvSpPr>
          <p:spPr>
            <a:xfrm>
              <a:off x="1474149" y="160601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Yuvarlatılmış Dikdörtgen 19"/>
            <p:cNvSpPr/>
            <p:nvPr/>
          </p:nvSpPr>
          <p:spPr>
            <a:xfrm>
              <a:off x="1472478" y="3311967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Yuvarlatılmış Dikdörtgen 20"/>
            <p:cNvSpPr/>
            <p:nvPr/>
          </p:nvSpPr>
          <p:spPr>
            <a:xfrm>
              <a:off x="1475638" y="3467189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23" name="Yuvarlatılmış Dikdörtgen 20">
            <a:extLst>
              <a:ext uri="{FF2B5EF4-FFF2-40B4-BE49-F238E27FC236}">
                <a16:creationId xmlns:a16="http://schemas.microsoft.com/office/drawing/2014/main" id="{81EB6975-202E-4773-B4F4-2CD4C44C29FC}"/>
              </a:ext>
            </a:extLst>
          </p:cNvPr>
          <p:cNvSpPr/>
          <p:nvPr/>
        </p:nvSpPr>
        <p:spPr>
          <a:xfrm>
            <a:off x="1462052" y="3320173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Yuvarlatılmış Dikdörtgen 20">
            <a:extLst>
              <a:ext uri="{FF2B5EF4-FFF2-40B4-BE49-F238E27FC236}">
                <a16:creationId xmlns:a16="http://schemas.microsoft.com/office/drawing/2014/main" id="{A53A9A5B-6F60-40BC-88D4-DFA84F0AB1FF}"/>
              </a:ext>
            </a:extLst>
          </p:cNvPr>
          <p:cNvSpPr/>
          <p:nvPr/>
        </p:nvSpPr>
        <p:spPr>
          <a:xfrm>
            <a:off x="1474720" y="3965487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Yuvarlatılmış Dikdörtgen 20">
            <a:extLst>
              <a:ext uri="{FF2B5EF4-FFF2-40B4-BE49-F238E27FC236}">
                <a16:creationId xmlns:a16="http://schemas.microsoft.com/office/drawing/2014/main" id="{9B268986-8CAA-414B-9A94-41047F879477}"/>
              </a:ext>
            </a:extLst>
          </p:cNvPr>
          <p:cNvSpPr/>
          <p:nvPr/>
        </p:nvSpPr>
        <p:spPr>
          <a:xfrm>
            <a:off x="1462324" y="2990738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Yuvarlatılmış Dikdörtgen 20">
            <a:extLst>
              <a:ext uri="{FF2B5EF4-FFF2-40B4-BE49-F238E27FC236}">
                <a16:creationId xmlns:a16="http://schemas.microsoft.com/office/drawing/2014/main" id="{BF03DE84-E288-480D-A262-25FDE5F8A37E}"/>
              </a:ext>
            </a:extLst>
          </p:cNvPr>
          <p:cNvSpPr/>
          <p:nvPr/>
        </p:nvSpPr>
        <p:spPr>
          <a:xfrm>
            <a:off x="1462324" y="2813242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Yuvarlatılmış Dikdörtgen 20">
            <a:extLst>
              <a:ext uri="{FF2B5EF4-FFF2-40B4-BE49-F238E27FC236}">
                <a16:creationId xmlns:a16="http://schemas.microsoft.com/office/drawing/2014/main" id="{B7117875-CFC6-4EFF-A0DA-4EDA52DD1F07}"/>
              </a:ext>
            </a:extLst>
          </p:cNvPr>
          <p:cNvSpPr/>
          <p:nvPr/>
        </p:nvSpPr>
        <p:spPr>
          <a:xfrm>
            <a:off x="1472369" y="3811736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Yuvarlatılmış Dikdörtgen 20">
            <a:extLst>
              <a:ext uri="{FF2B5EF4-FFF2-40B4-BE49-F238E27FC236}">
                <a16:creationId xmlns:a16="http://schemas.microsoft.com/office/drawing/2014/main" id="{9DE571C7-DFCD-473D-87CC-C70707445754}"/>
              </a:ext>
            </a:extLst>
          </p:cNvPr>
          <p:cNvSpPr/>
          <p:nvPr/>
        </p:nvSpPr>
        <p:spPr>
          <a:xfrm>
            <a:off x="1465237" y="4145339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Yuvarlatılmış Dikdörtgen 20">
            <a:extLst>
              <a:ext uri="{FF2B5EF4-FFF2-40B4-BE49-F238E27FC236}">
                <a16:creationId xmlns:a16="http://schemas.microsoft.com/office/drawing/2014/main" id="{6004437C-453C-4544-887F-FD33D9F7354F}"/>
              </a:ext>
            </a:extLst>
          </p:cNvPr>
          <p:cNvSpPr/>
          <p:nvPr/>
        </p:nvSpPr>
        <p:spPr>
          <a:xfrm>
            <a:off x="1466498" y="4308239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Yuvarlatılmış Dikdörtgen 20">
            <a:extLst>
              <a:ext uri="{FF2B5EF4-FFF2-40B4-BE49-F238E27FC236}">
                <a16:creationId xmlns:a16="http://schemas.microsoft.com/office/drawing/2014/main" id="{D3D40475-32FD-9C8E-2048-56C1750FFA37}"/>
              </a:ext>
            </a:extLst>
          </p:cNvPr>
          <p:cNvSpPr/>
          <p:nvPr/>
        </p:nvSpPr>
        <p:spPr>
          <a:xfrm>
            <a:off x="1467709" y="4482975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Yuvarlatılmış Dikdörtgen 20">
            <a:extLst>
              <a:ext uri="{FF2B5EF4-FFF2-40B4-BE49-F238E27FC236}">
                <a16:creationId xmlns:a16="http://schemas.microsoft.com/office/drawing/2014/main" id="{83C1911A-69FA-A335-3B20-9AE41438931B}"/>
              </a:ext>
            </a:extLst>
          </p:cNvPr>
          <p:cNvSpPr/>
          <p:nvPr/>
        </p:nvSpPr>
        <p:spPr>
          <a:xfrm>
            <a:off x="1462052" y="4668173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Yuvarlatılmış Dikdörtgen 20">
            <a:extLst>
              <a:ext uri="{FF2B5EF4-FFF2-40B4-BE49-F238E27FC236}">
                <a16:creationId xmlns:a16="http://schemas.microsoft.com/office/drawing/2014/main" id="{2642C700-ECE1-14EC-8CBD-55FE3ADEE667}"/>
              </a:ext>
            </a:extLst>
          </p:cNvPr>
          <p:cNvSpPr/>
          <p:nvPr/>
        </p:nvSpPr>
        <p:spPr>
          <a:xfrm>
            <a:off x="1462052" y="4828938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Yuvarlatılmış Dikdörtgen 20">
            <a:extLst>
              <a:ext uri="{FF2B5EF4-FFF2-40B4-BE49-F238E27FC236}">
                <a16:creationId xmlns:a16="http://schemas.microsoft.com/office/drawing/2014/main" id="{E325C8E0-1528-ED84-3F6A-9657781259B3}"/>
              </a:ext>
            </a:extLst>
          </p:cNvPr>
          <p:cNvSpPr/>
          <p:nvPr/>
        </p:nvSpPr>
        <p:spPr>
          <a:xfrm>
            <a:off x="1472369" y="4959041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01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857">
        <p14:gallery dir="l"/>
      </p:transition>
    </mc:Choice>
    <mc:Fallback xmlns="">
      <p:transition spd="slow" advTm="88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Şok BG" descr="\\Drobo\work\Design Archive\Presentations\EchoPos\Outs\Kurumsal Sunum\Sunum PNGs\20_Şok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7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robo\work\Design Archive\Presentations\EchoPos\Outs\Kurumsal Sunum\Sunum PNGs\20_B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07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Al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Üs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ölüm İsmi"/>
          <p:cNvSpPr/>
          <p:nvPr/>
        </p:nvSpPr>
        <p:spPr>
          <a:xfrm>
            <a:off x="395536" y="0"/>
            <a:ext cx="165551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PROJELERİMİZ</a:t>
            </a:r>
          </a:p>
        </p:txBody>
      </p:sp>
      <p:pic>
        <p:nvPicPr>
          <p:cNvPr id="2050" name="Türkiye" descr="\\Drobo\work\Design Archive\Presentations\EchoPos\Outs\Kurumsal Sunum\Sunum PNGs\20_Türkiy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996827"/>
            <a:ext cx="6724649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92" y="1347614"/>
            <a:ext cx="498764" cy="4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069" y="1779588"/>
            <a:ext cx="409374" cy="4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544" y="2089287"/>
            <a:ext cx="387744" cy="38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429" y="2592288"/>
            <a:ext cx="509587" cy="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756" y="3003911"/>
            <a:ext cx="280636" cy="28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43" y="3319538"/>
            <a:ext cx="398045" cy="39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49751"/>
            <a:ext cx="254794" cy="2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74" y="3003910"/>
            <a:ext cx="509587" cy="5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12" y="2283159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060" y="1529828"/>
            <a:ext cx="365002" cy="36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26" y="1262401"/>
            <a:ext cx="534854" cy="5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81" y="3542917"/>
            <a:ext cx="420862" cy="42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8342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60" y="3176314"/>
            <a:ext cx="50405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12" y="2715207"/>
            <a:ext cx="336376" cy="3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284" y="2948171"/>
            <a:ext cx="336376" cy="3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67" y="2069288"/>
            <a:ext cx="232205" cy="2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245" y="1995686"/>
            <a:ext cx="252627" cy="2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27" y="1797255"/>
            <a:ext cx="239346" cy="2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635646"/>
            <a:ext cx="319933" cy="3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912" y="1844382"/>
            <a:ext cx="239346" cy="23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18" y="2577047"/>
            <a:ext cx="581120" cy="5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14" y="1851670"/>
            <a:ext cx="465244" cy="46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Şok Logo" descr="\\Drobo\work\Design Archive\Presentations\EchoPos\Outs\Kurumsal Sunum\Sunum PNGs\20_Şok Logo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763" y="1677582"/>
            <a:ext cx="217248" cy="21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3188020" y="573022"/>
            <a:ext cx="5365567" cy="288032"/>
          </a:xfrm>
          <a:prstGeom prst="roundRect">
            <a:avLst/>
          </a:prstGeom>
          <a:solidFill>
            <a:srgbClr val="8477CA"/>
          </a:solidFill>
          <a:ln>
            <a:noFill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>
                <a:latin typeface="Gotham Rounded Book" pitchFamily="50" charset="0"/>
              </a:rPr>
              <a:t>YENİ AÇILAN MAĞAZALARINA ECHOPOS İLE DEVAM ETMEKTEDİR.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665120" y="362362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Gotham Rounded Bold" pitchFamily="50" charset="0"/>
              </a:rPr>
              <a:t>ŞOK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1768827C-86EC-4829-B80E-FE7B3082E418}"/>
              </a:ext>
            </a:extLst>
          </p:cNvPr>
          <p:cNvSpPr txBox="1"/>
          <p:nvPr/>
        </p:nvSpPr>
        <p:spPr>
          <a:xfrm>
            <a:off x="3634114" y="905984"/>
            <a:ext cx="30123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00" dirty="0">
                <a:solidFill>
                  <a:schemeClr val="bg1"/>
                </a:solidFill>
                <a:latin typeface="Gotham Rounded Light" pitchFamily="50" charset="0"/>
              </a:rPr>
              <a:t>01.04.2024  itibarıyle kurulan Şok Mağaza ve Donanım Seti  güncel bilgileridir.</a:t>
            </a:r>
          </a:p>
        </p:txBody>
      </p:sp>
      <p:grpSp>
        <p:nvGrpSpPr>
          <p:cNvPr id="45" name="Grup 44">
            <a:extLst>
              <a:ext uri="{FF2B5EF4-FFF2-40B4-BE49-F238E27FC236}">
                <a16:creationId xmlns:a16="http://schemas.microsoft.com/office/drawing/2014/main" id="{D284F481-5ADE-41DE-9C5A-0DD3E27B8293}"/>
              </a:ext>
            </a:extLst>
          </p:cNvPr>
          <p:cNvGrpSpPr/>
          <p:nvPr/>
        </p:nvGrpSpPr>
        <p:grpSpPr>
          <a:xfrm>
            <a:off x="6733249" y="4011841"/>
            <a:ext cx="1031373" cy="1569660"/>
            <a:chOff x="7046504" y="4216888"/>
            <a:chExt cx="1031373" cy="1569660"/>
          </a:xfrm>
        </p:grpSpPr>
        <p:sp>
          <p:nvSpPr>
            <p:cNvPr id="46" name="Metin kutusu 45">
              <a:extLst>
                <a:ext uri="{FF2B5EF4-FFF2-40B4-BE49-F238E27FC236}">
                  <a16:creationId xmlns:a16="http://schemas.microsoft.com/office/drawing/2014/main" id="{2EDE6130-44E0-41A3-9E4F-B5E971CAE551}"/>
                </a:ext>
              </a:extLst>
            </p:cNvPr>
            <p:cNvSpPr txBox="1"/>
            <p:nvPr/>
          </p:nvSpPr>
          <p:spPr>
            <a:xfrm>
              <a:off x="7098173" y="4216888"/>
              <a:ext cx="88357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  <a:latin typeface="Gotham Rounded Bold" pitchFamily="50" charset="0"/>
                </a:rPr>
                <a:t>8.195</a:t>
              </a:r>
            </a:p>
            <a:p>
              <a:pPr algn="ctr"/>
              <a:endParaRPr lang="tr-TR" sz="2400" dirty="0">
                <a:solidFill>
                  <a:schemeClr val="bg1"/>
                </a:solidFill>
                <a:latin typeface="Gotham Rounded Bold" pitchFamily="50" charset="0"/>
              </a:endParaRPr>
            </a:p>
            <a:p>
              <a:pPr algn="ctr"/>
              <a:endParaRPr lang="tr-TR" sz="2400" dirty="0">
                <a:solidFill>
                  <a:schemeClr val="bg1"/>
                </a:solidFill>
                <a:latin typeface="Gotham Rounded Bold" pitchFamily="50" charset="0"/>
              </a:endParaRPr>
            </a:p>
            <a:p>
              <a:pPr algn="ctr"/>
              <a:endParaRPr lang="tr-TR" sz="2400" dirty="0">
                <a:solidFill>
                  <a:schemeClr val="bg1"/>
                </a:solidFill>
                <a:latin typeface="Gotham Rounded Bold" pitchFamily="50" charset="0"/>
              </a:endParaRPr>
            </a:p>
          </p:txBody>
        </p:sp>
        <p:sp>
          <p:nvSpPr>
            <p:cNvPr id="47" name="Metin kutusu 46">
              <a:extLst>
                <a:ext uri="{FF2B5EF4-FFF2-40B4-BE49-F238E27FC236}">
                  <a16:creationId xmlns:a16="http://schemas.microsoft.com/office/drawing/2014/main" id="{8E7CE7E7-11F2-4021-B3BE-3CF7F1FBF8B3}"/>
                </a:ext>
              </a:extLst>
            </p:cNvPr>
            <p:cNvSpPr txBox="1"/>
            <p:nvPr/>
          </p:nvSpPr>
          <p:spPr>
            <a:xfrm>
              <a:off x="7046504" y="4518882"/>
              <a:ext cx="1031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MAĞAZA</a:t>
              </a:r>
            </a:p>
          </p:txBody>
        </p:sp>
      </p:grpSp>
      <p:sp>
        <p:nvSpPr>
          <p:cNvPr id="48" name="Metin kutusu 47">
            <a:extLst>
              <a:ext uri="{FF2B5EF4-FFF2-40B4-BE49-F238E27FC236}">
                <a16:creationId xmlns:a16="http://schemas.microsoft.com/office/drawing/2014/main" id="{3756B509-875D-4FE4-A2F2-F5066F9B5FD7}"/>
              </a:ext>
            </a:extLst>
          </p:cNvPr>
          <p:cNvSpPr txBox="1"/>
          <p:nvPr/>
        </p:nvSpPr>
        <p:spPr>
          <a:xfrm>
            <a:off x="7717184" y="400168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  <a:latin typeface="Gotham Rounded Bold" pitchFamily="50" charset="0"/>
              </a:rPr>
              <a:t>16.272</a:t>
            </a: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B7692DD9-24CB-49EC-8471-A59901860FD7}"/>
              </a:ext>
            </a:extLst>
          </p:cNvPr>
          <p:cNvSpPr txBox="1"/>
          <p:nvPr/>
        </p:nvSpPr>
        <p:spPr>
          <a:xfrm>
            <a:off x="7717174" y="4327979"/>
            <a:ext cx="115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Light" pitchFamily="50" charset="0"/>
              </a:rPr>
              <a:t>KURULUM</a:t>
            </a:r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11620B12-1A6C-415E-B839-494591AC86CC}"/>
              </a:ext>
            </a:extLst>
          </p:cNvPr>
          <p:cNvGrpSpPr/>
          <p:nvPr/>
        </p:nvGrpSpPr>
        <p:grpSpPr>
          <a:xfrm>
            <a:off x="6129989" y="4023150"/>
            <a:ext cx="495650" cy="660280"/>
            <a:chOff x="7033916" y="4227934"/>
            <a:chExt cx="495650" cy="660280"/>
          </a:xfrm>
        </p:grpSpPr>
        <p:sp>
          <p:nvSpPr>
            <p:cNvPr id="42" name="Metin kutusu 41">
              <a:extLst>
                <a:ext uri="{FF2B5EF4-FFF2-40B4-BE49-F238E27FC236}">
                  <a16:creationId xmlns:a16="http://schemas.microsoft.com/office/drawing/2014/main" id="{18530232-D163-4C82-8A65-B116E969F450}"/>
                </a:ext>
              </a:extLst>
            </p:cNvPr>
            <p:cNvSpPr txBox="1"/>
            <p:nvPr/>
          </p:nvSpPr>
          <p:spPr>
            <a:xfrm>
              <a:off x="7033916" y="4227934"/>
              <a:ext cx="495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  <a:latin typeface="Gotham Rounded Bold" pitchFamily="50" charset="0"/>
                </a:rPr>
                <a:t>81</a:t>
              </a:r>
            </a:p>
          </p:txBody>
        </p:sp>
        <p:sp>
          <p:nvSpPr>
            <p:cNvPr id="43" name="Metin kutusu 42">
              <a:extLst>
                <a:ext uri="{FF2B5EF4-FFF2-40B4-BE49-F238E27FC236}">
                  <a16:creationId xmlns:a16="http://schemas.microsoft.com/office/drawing/2014/main" id="{70299A30-F493-4A52-9EA2-1965E6E9F962}"/>
                </a:ext>
              </a:extLst>
            </p:cNvPr>
            <p:cNvSpPr txBox="1"/>
            <p:nvPr/>
          </p:nvSpPr>
          <p:spPr>
            <a:xfrm>
              <a:off x="7046504" y="4518882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İL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37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214">
        <p14:gallery dir="l"/>
      </p:transition>
    </mc:Choice>
    <mc:Fallback xmlns="">
      <p:transition spd="slow" advTm="20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41" grpId="0"/>
      <p:bldP spid="48" grpId="0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BG" descr="\\Drobo\work\Design Archive\Presentations\EchoPos\Outs\Kurumsal Sunum\Sunum PNGs\22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538"/>
            <a:ext cx="914400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robo\work\Design Archive\Presentations\EchoPos\Outs\Kurumsal Sunum\Sunum PNGs\22_Alt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99742"/>
            <a:ext cx="9144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PROJELERİMİZ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0" y="674675"/>
            <a:ext cx="5508105" cy="1162052"/>
            <a:chOff x="0" y="771550"/>
            <a:chExt cx="5508105" cy="1162052"/>
          </a:xfrm>
        </p:grpSpPr>
        <p:pic>
          <p:nvPicPr>
            <p:cNvPr id="4100" name="Picture 4" descr="\\Drobo\work\Design Archive\Presentations\EchoPos\Outs\Kurumsal Sunum\Sunum PNGs\14d_Sol Tit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7297"/>
              <a:ext cx="5508105" cy="69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\\Drobo\work\Design Archive\Presentations\EchoPos\Outs\Kurumsal Sunum\Sunum PNGs\21_Şok 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771550"/>
              <a:ext cx="1162052" cy="116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up 22"/>
          <p:cNvGrpSpPr/>
          <p:nvPr/>
        </p:nvGrpSpPr>
        <p:grpSpPr>
          <a:xfrm>
            <a:off x="1789976" y="1084496"/>
            <a:ext cx="2763910" cy="451361"/>
            <a:chOff x="1789976" y="1084496"/>
            <a:chExt cx="2763910" cy="451361"/>
          </a:xfrm>
        </p:grpSpPr>
        <p:sp>
          <p:nvSpPr>
            <p:cNvPr id="2" name="Metin kutusu 1"/>
            <p:cNvSpPr txBox="1"/>
            <p:nvPr/>
          </p:nvSpPr>
          <p:spPr>
            <a:xfrm>
              <a:off x="1789976" y="1084496"/>
              <a:ext cx="19245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600" dirty="0">
                  <a:solidFill>
                    <a:schemeClr val="bg1"/>
                  </a:solidFill>
                  <a:latin typeface="Gotham Rounded Bold" pitchFamily="50" charset="0"/>
                </a:rPr>
                <a:t>ECHOPOS</a:t>
              </a:r>
              <a:r>
                <a:rPr lang="tr-TR" sz="1600" dirty="0">
                  <a:solidFill>
                    <a:schemeClr val="bg1"/>
                  </a:solidFill>
                  <a:latin typeface="Gotham Rounded Book" pitchFamily="50" charset="0"/>
                </a:rPr>
                <a:t> / ŞOK</a:t>
              </a:r>
            </a:p>
          </p:txBody>
        </p:sp>
        <p:sp>
          <p:nvSpPr>
            <p:cNvPr id="6" name="Metin kutusu 5"/>
            <p:cNvSpPr txBox="1"/>
            <p:nvPr/>
          </p:nvSpPr>
          <p:spPr>
            <a:xfrm>
              <a:off x="1809224" y="1335802"/>
              <a:ext cx="274466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700" dirty="0">
                  <a:solidFill>
                    <a:schemeClr val="bg1"/>
                  </a:solidFill>
                  <a:latin typeface="Gotham Rounded Light" pitchFamily="50" charset="0"/>
                </a:rPr>
                <a:t>ŞOK 2023 yılı yeni açılan mağazalarına echopos ile devam etmektedir.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348706" y="2179599"/>
            <a:ext cx="1749844" cy="2214187"/>
            <a:chOff x="1150312" y="1749490"/>
            <a:chExt cx="1590767" cy="2012897"/>
          </a:xfrm>
        </p:grpSpPr>
        <p:pic>
          <p:nvPicPr>
            <p:cNvPr id="512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312" y="1749490"/>
              <a:ext cx="1590767" cy="201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\\Drobo\work\Design Archive\Presentations\EchoPos\Outs\Kurumsal Sunum\Sunum PNGs\22_Foto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3628" y="1813920"/>
              <a:ext cx="1444132" cy="1884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 9"/>
          <p:cNvGrpSpPr/>
          <p:nvPr/>
        </p:nvGrpSpPr>
        <p:grpSpPr>
          <a:xfrm>
            <a:off x="2572561" y="2179599"/>
            <a:ext cx="1749844" cy="2214187"/>
            <a:chOff x="2572561" y="2192315"/>
            <a:chExt cx="1749844" cy="2214187"/>
          </a:xfrm>
        </p:grpSpPr>
        <p:pic>
          <p:nvPicPr>
            <p:cNvPr id="30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561" y="219231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 descr="\\Drobo\work\Design Archive\Presentations\EchoPos\Outs\Kurumsal Sunum\Sunum PNGs\22_Foto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211" y="2263187"/>
              <a:ext cx="1588545" cy="207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 8"/>
          <p:cNvGrpSpPr/>
          <p:nvPr/>
        </p:nvGrpSpPr>
        <p:grpSpPr>
          <a:xfrm>
            <a:off x="4796416" y="2179599"/>
            <a:ext cx="1749844" cy="2214187"/>
            <a:chOff x="4796416" y="2192314"/>
            <a:chExt cx="1749844" cy="2214187"/>
          </a:xfrm>
        </p:grpSpPr>
        <p:pic>
          <p:nvPicPr>
            <p:cNvPr id="31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416" y="2192314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\\Drobo\work\Design Archive\Presentations\EchoPos\Outs\Kurumsal Sunum\Sunum PNGs\22_Foto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066" y="2263186"/>
              <a:ext cx="1588545" cy="207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 7"/>
          <p:cNvGrpSpPr/>
          <p:nvPr/>
        </p:nvGrpSpPr>
        <p:grpSpPr>
          <a:xfrm>
            <a:off x="7020272" y="2179599"/>
            <a:ext cx="1749844" cy="2214187"/>
            <a:chOff x="7020272" y="2198025"/>
            <a:chExt cx="1749844" cy="2214187"/>
          </a:xfrm>
        </p:grpSpPr>
        <p:pic>
          <p:nvPicPr>
            <p:cNvPr id="3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19802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\\Drobo\work\Design Archive\Presentations\EchoPos\Outs\Kurumsal Sunum\Sunum PNGs\22_Foto2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922" y="2268897"/>
              <a:ext cx="1588545" cy="2072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016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635">
        <p14:gallery dir="l"/>
      </p:transition>
    </mc:Choice>
    <mc:Fallback xmlns="">
      <p:transition spd="slow" advTm="86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\\Drobo\work\Design Archive\Presentations\EchoPos\Outs\Kurumsal Sunum\Sunum PNGs\21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8" y="-20538"/>
            <a:ext cx="6057902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Drobo\work\Design Archive\Presentations\EchoPos\Outs\Kurumsal Sunum\Sunum PNGs\21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1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PROJELERİMİZ</a:t>
            </a:r>
          </a:p>
        </p:txBody>
      </p:sp>
      <p:pic>
        <p:nvPicPr>
          <p:cNvPr id="4100" name="Picture 4" descr="\\Drobo\work\Design Archive\Presentations\EchoPos\Outs\Kurumsal Sunum\Sunum PNGs\14d_Sol Tit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5" y="1335329"/>
            <a:ext cx="4500500" cy="6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1782356" y="1433190"/>
            <a:ext cx="2063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dirty="0">
                <a:solidFill>
                  <a:schemeClr val="bg1"/>
                </a:solidFill>
                <a:latin typeface="Gotham Rounded Book" pitchFamily="50" charset="0"/>
              </a:rPr>
              <a:t> / BİM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1659024" y="2067694"/>
            <a:ext cx="3633056" cy="2631490"/>
            <a:chOff x="1659024" y="2067694"/>
            <a:chExt cx="3633056" cy="2631490"/>
          </a:xfrm>
        </p:grpSpPr>
        <p:sp>
          <p:nvSpPr>
            <p:cNvPr id="3" name="Metin kutusu 2"/>
            <p:cNvSpPr txBox="1"/>
            <p:nvPr/>
          </p:nvSpPr>
          <p:spPr>
            <a:xfrm>
              <a:off x="1701604" y="2067694"/>
              <a:ext cx="3590476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Normal  satış (Peşin / Kredi Kartı)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Faturalı Satış  ( E-arşiv  / E- fatura )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Kontör Satışları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Hediye Kart Satışları</a:t>
              </a:r>
            </a:p>
            <a:p>
              <a:r>
                <a:rPr lang="tr-TR" sz="1100" dirty="0" err="1">
                  <a:solidFill>
                    <a:srgbClr val="4D4D4D"/>
                  </a:solidFill>
                  <a:latin typeface="Gotham Rounded Light" pitchFamily="50" charset="0"/>
                </a:rPr>
                <a:t>Bim</a:t>
              </a:r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 kart Ödeme Alma 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Promosyon Yönetimi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Nakit İade İşlemleri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Kredi Kartı İptal / iade işlemleri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Kasa Avans / Ödeme İşlemleri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Belge Yönetimi (Ürün Transfer /Depoya İade vs.)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Sanal Ürün Entegrasyonu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Açık Envanter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Taksitli Satış Entegrasyonu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BIM Para</a:t>
              </a:r>
            </a:p>
            <a:p>
              <a:r>
                <a:rPr lang="tr-TR" sz="1100" dirty="0">
                  <a:solidFill>
                    <a:srgbClr val="4D4D4D"/>
                  </a:solidFill>
                  <a:latin typeface="Gotham Rounded Light" pitchFamily="50" charset="0"/>
                </a:rPr>
                <a:t>Bölge Geçişi</a:t>
              </a:r>
            </a:p>
          </p:txBody>
        </p:sp>
        <p:sp>
          <p:nvSpPr>
            <p:cNvPr id="12" name="Yuvarlatılmış Dikdörtgen 11"/>
            <p:cNvSpPr/>
            <p:nvPr/>
          </p:nvSpPr>
          <p:spPr>
            <a:xfrm>
              <a:off x="1659024" y="21698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3" name="Yuvarlatılmış Dikdörtgen 12"/>
            <p:cNvSpPr/>
            <p:nvPr/>
          </p:nvSpPr>
          <p:spPr>
            <a:xfrm>
              <a:off x="1659024" y="23222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Yuvarlatılmış Dikdörtgen 13"/>
            <p:cNvSpPr/>
            <p:nvPr/>
          </p:nvSpPr>
          <p:spPr>
            <a:xfrm>
              <a:off x="1659024" y="249689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  <p:sp>
          <p:nvSpPr>
            <p:cNvPr id="15" name="Yuvarlatılmış Dikdörtgen 14"/>
            <p:cNvSpPr/>
            <p:nvPr/>
          </p:nvSpPr>
          <p:spPr>
            <a:xfrm>
              <a:off x="1659024" y="2667699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6" name="Yuvarlatılmış Dikdörtgen 15"/>
            <p:cNvSpPr/>
            <p:nvPr/>
          </p:nvSpPr>
          <p:spPr>
            <a:xfrm>
              <a:off x="1659024" y="2831811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7" name="Yuvarlatılmış Dikdörtgen 16"/>
            <p:cNvSpPr/>
            <p:nvPr/>
          </p:nvSpPr>
          <p:spPr>
            <a:xfrm>
              <a:off x="1659024" y="3004307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8" name="Yuvarlatılmış Dikdörtgen 17"/>
            <p:cNvSpPr/>
            <p:nvPr/>
          </p:nvSpPr>
          <p:spPr>
            <a:xfrm>
              <a:off x="1659024" y="3172934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" name="Yuvarlatılmış Dikdörtgen 18"/>
            <p:cNvSpPr/>
            <p:nvPr/>
          </p:nvSpPr>
          <p:spPr>
            <a:xfrm>
              <a:off x="1659024" y="333704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0" name="Yuvarlatılmış Dikdörtgen 19"/>
            <p:cNvSpPr/>
            <p:nvPr/>
          </p:nvSpPr>
          <p:spPr>
            <a:xfrm>
              <a:off x="1659024" y="3502830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1" name="Yuvarlatılmış Dikdörtgen 20"/>
            <p:cNvSpPr/>
            <p:nvPr/>
          </p:nvSpPr>
          <p:spPr>
            <a:xfrm>
              <a:off x="1659024" y="3671966"/>
              <a:ext cx="74859" cy="74859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23" name="Grup 22">
            <a:extLst>
              <a:ext uri="{FF2B5EF4-FFF2-40B4-BE49-F238E27FC236}">
                <a16:creationId xmlns:a16="http://schemas.microsoft.com/office/drawing/2014/main" id="{F97EE311-63D4-402D-94B4-40E942FF8E5C}"/>
              </a:ext>
            </a:extLst>
          </p:cNvPr>
          <p:cNvGrpSpPr/>
          <p:nvPr/>
        </p:nvGrpSpPr>
        <p:grpSpPr>
          <a:xfrm>
            <a:off x="665536" y="1227598"/>
            <a:ext cx="881059" cy="836736"/>
            <a:chOff x="5674171" y="2067693"/>
            <a:chExt cx="632365" cy="632365"/>
          </a:xfrm>
          <a:noFill/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3ADE6E-0683-4435-A724-CBD0C3809F32}"/>
                </a:ext>
              </a:extLst>
            </p:cNvPr>
            <p:cNvSpPr/>
            <p:nvPr/>
          </p:nvSpPr>
          <p:spPr>
            <a:xfrm>
              <a:off x="5674171" y="2067693"/>
              <a:ext cx="632365" cy="6323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>
                <a:latin typeface="Gotham Rounded Book" pitchFamily="50" charset="0"/>
              </a:endParaRPr>
            </a:p>
          </p:txBody>
        </p:sp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id="{799AEB74-1735-40C8-A316-E581FD89601D}"/>
                </a:ext>
              </a:extLst>
            </p:cNvPr>
            <p:cNvSpPr txBox="1"/>
            <p:nvPr/>
          </p:nvSpPr>
          <p:spPr>
            <a:xfrm>
              <a:off x="5924059" y="2167505"/>
              <a:ext cx="132587" cy="30238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endParaRPr lang="tr-TR" sz="2000" b="1" dirty="0">
                <a:solidFill>
                  <a:srgbClr val="FF0000"/>
                </a:solidFill>
                <a:latin typeface="Gotham Rounded Medium" pitchFamily="50" charset="0"/>
              </a:endParaRPr>
            </a:p>
          </p:txBody>
        </p:sp>
      </p:grpSp>
      <p:pic>
        <p:nvPicPr>
          <p:cNvPr id="26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358840C6-E9D9-4285-82CA-5F800DC47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5" y="1170259"/>
            <a:ext cx="1016668" cy="102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Yuvarlatılmış Dikdörtgen 20">
            <a:extLst>
              <a:ext uri="{FF2B5EF4-FFF2-40B4-BE49-F238E27FC236}">
                <a16:creationId xmlns:a16="http://schemas.microsoft.com/office/drawing/2014/main" id="{0C543D8A-A006-4CF3-B424-18AA61586A9F}"/>
              </a:ext>
            </a:extLst>
          </p:cNvPr>
          <p:cNvSpPr/>
          <p:nvPr/>
        </p:nvSpPr>
        <p:spPr>
          <a:xfrm>
            <a:off x="1662477" y="3832831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Yuvarlatılmış Dikdörtgen 20">
            <a:extLst>
              <a:ext uri="{FF2B5EF4-FFF2-40B4-BE49-F238E27FC236}">
                <a16:creationId xmlns:a16="http://schemas.microsoft.com/office/drawing/2014/main" id="{37976955-6ABE-4605-82A1-171517F3C2E6}"/>
              </a:ext>
            </a:extLst>
          </p:cNvPr>
          <p:cNvSpPr/>
          <p:nvPr/>
        </p:nvSpPr>
        <p:spPr>
          <a:xfrm>
            <a:off x="1656608" y="4011814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Yuvarlatılmış Dikdörtgen 20">
            <a:extLst>
              <a:ext uri="{FF2B5EF4-FFF2-40B4-BE49-F238E27FC236}">
                <a16:creationId xmlns:a16="http://schemas.microsoft.com/office/drawing/2014/main" id="{238A60E5-3A5B-4238-A8A5-EFC4C77FD8FD}"/>
              </a:ext>
            </a:extLst>
          </p:cNvPr>
          <p:cNvSpPr/>
          <p:nvPr/>
        </p:nvSpPr>
        <p:spPr>
          <a:xfrm>
            <a:off x="1664174" y="4168270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Yuvarlatılmış Dikdörtgen 20">
            <a:extLst>
              <a:ext uri="{FF2B5EF4-FFF2-40B4-BE49-F238E27FC236}">
                <a16:creationId xmlns:a16="http://schemas.microsoft.com/office/drawing/2014/main" id="{45BF2A50-75BC-4EAA-89CB-87453DD398CF}"/>
              </a:ext>
            </a:extLst>
          </p:cNvPr>
          <p:cNvSpPr/>
          <p:nvPr/>
        </p:nvSpPr>
        <p:spPr>
          <a:xfrm>
            <a:off x="1667606" y="4334040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Yuvarlatılmış Dikdörtgen 20">
            <a:extLst>
              <a:ext uri="{FF2B5EF4-FFF2-40B4-BE49-F238E27FC236}">
                <a16:creationId xmlns:a16="http://schemas.microsoft.com/office/drawing/2014/main" id="{A9BCAE50-D7A6-4FDA-1C50-139125E36ECF}"/>
              </a:ext>
            </a:extLst>
          </p:cNvPr>
          <p:cNvSpPr/>
          <p:nvPr/>
        </p:nvSpPr>
        <p:spPr>
          <a:xfrm>
            <a:off x="1664174" y="4504760"/>
            <a:ext cx="74859" cy="74859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84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Şok B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34235"/>
            <a:ext cx="6700826" cy="403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Drobo\work\Design Archive\Presentations\EchoPos\Outs\Kurumsal Sunum\Sunum PNGs\20_B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5" y="8971"/>
            <a:ext cx="9166515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Al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Üst Çizgi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2515" y="10440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ölüm İsmi"/>
          <p:cNvSpPr/>
          <p:nvPr/>
        </p:nvSpPr>
        <p:spPr>
          <a:xfrm>
            <a:off x="395536" y="0"/>
            <a:ext cx="165551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PROJELERİMİZ</a:t>
            </a:r>
          </a:p>
        </p:txBody>
      </p:sp>
      <p:pic>
        <p:nvPicPr>
          <p:cNvPr id="2050" name="Türkiye" descr="\\Drobo\work\Design Archive\Presentations\EchoPos\Outs\Kurumsal Sunum\Sunum PNGs\20_Türkiy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678" y="1358143"/>
            <a:ext cx="6724649" cy="303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Yuvarlatılmış Dikdörtgen 1"/>
          <p:cNvSpPr/>
          <p:nvPr/>
        </p:nvSpPr>
        <p:spPr>
          <a:xfrm>
            <a:off x="3167245" y="790218"/>
            <a:ext cx="5077163" cy="288032"/>
          </a:xfrm>
          <a:prstGeom prst="roundRect">
            <a:avLst/>
          </a:prstGeom>
          <a:solidFill>
            <a:srgbClr val="8477CA"/>
          </a:solidFill>
          <a:ln>
            <a:noFill/>
          </a:ln>
          <a:effectLst>
            <a:outerShdw blurRad="50800" dist="381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>
                <a:latin typeface="Gotham Rounded Book" pitchFamily="50" charset="0"/>
              </a:rPr>
              <a:t>ARKA OFİS YAZILIMI İLE DE AYRICA HİZMET VERMEKTEYİZ.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2665120" y="453038"/>
            <a:ext cx="2483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Gotham Rounded Bold" pitchFamily="50" charset="0"/>
              </a:rPr>
              <a:t>BİM MARKETLERİNDE</a:t>
            </a:r>
          </a:p>
        </p:txBody>
      </p:sp>
      <p:pic>
        <p:nvPicPr>
          <p:cNvPr id="6146" name="BİM Logo" descr="\\Drobo\work\Design Archive\Presentations\EchoPos\Outs\Kurumsal Sunum\Sunum PNGs\23_Bim 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133" y="2736336"/>
            <a:ext cx="256448" cy="22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969E7C0C-EF46-46C9-9E66-29B314D6FA6C}"/>
              </a:ext>
            </a:extLst>
          </p:cNvPr>
          <p:cNvSpPr txBox="1"/>
          <p:nvPr/>
        </p:nvSpPr>
        <p:spPr>
          <a:xfrm>
            <a:off x="3627666" y="1078250"/>
            <a:ext cx="168026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700" b="1">
                <a:solidFill>
                  <a:schemeClr val="bg1"/>
                </a:solidFill>
                <a:latin typeface="Gotham Rounded Light" pitchFamily="50" charset="0"/>
              </a:rPr>
              <a:t>01.04.2024  </a:t>
            </a:r>
            <a:r>
              <a:rPr lang="tr-TR" sz="700" b="1" dirty="0">
                <a:solidFill>
                  <a:schemeClr val="bg1"/>
                </a:solidFill>
                <a:latin typeface="Gotham Rounded Light" pitchFamily="50" charset="0"/>
              </a:rPr>
              <a:t>itibariyle güncel bilgileridir. </a:t>
            </a:r>
            <a:endParaRPr lang="tr-TR" sz="700" dirty="0">
              <a:solidFill>
                <a:schemeClr val="bg1"/>
              </a:solidFill>
              <a:latin typeface="Gotham Rounded Light" pitchFamily="50" charset="0"/>
            </a:endParaRPr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id="{F6B6BC57-2BCD-4578-AC40-9901B6332188}"/>
              </a:ext>
            </a:extLst>
          </p:cNvPr>
          <p:cNvGrpSpPr/>
          <p:nvPr/>
        </p:nvGrpSpPr>
        <p:grpSpPr>
          <a:xfrm>
            <a:off x="6733249" y="4011841"/>
            <a:ext cx="1031373" cy="671326"/>
            <a:chOff x="7046504" y="4216888"/>
            <a:chExt cx="1031373" cy="671326"/>
          </a:xfrm>
        </p:grpSpPr>
        <p:sp>
          <p:nvSpPr>
            <p:cNvPr id="29" name="Metin kutusu 28">
              <a:extLst>
                <a:ext uri="{FF2B5EF4-FFF2-40B4-BE49-F238E27FC236}">
                  <a16:creationId xmlns:a16="http://schemas.microsoft.com/office/drawing/2014/main" id="{41A2F53F-A5AA-413E-8D21-15AC71FE2584}"/>
                </a:ext>
              </a:extLst>
            </p:cNvPr>
            <p:cNvSpPr txBox="1"/>
            <p:nvPr/>
          </p:nvSpPr>
          <p:spPr>
            <a:xfrm>
              <a:off x="7136608" y="4216888"/>
              <a:ext cx="806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  <a:latin typeface="Gotham Rounded Bold" pitchFamily="50" charset="0"/>
                </a:rPr>
                <a:t>1328</a:t>
              </a:r>
            </a:p>
          </p:txBody>
        </p:sp>
        <p:sp>
          <p:nvSpPr>
            <p:cNvPr id="30" name="Metin kutusu 29">
              <a:extLst>
                <a:ext uri="{FF2B5EF4-FFF2-40B4-BE49-F238E27FC236}">
                  <a16:creationId xmlns:a16="http://schemas.microsoft.com/office/drawing/2014/main" id="{87F47359-48A9-4968-A233-C0485E898A5B}"/>
                </a:ext>
              </a:extLst>
            </p:cNvPr>
            <p:cNvSpPr txBox="1"/>
            <p:nvPr/>
          </p:nvSpPr>
          <p:spPr>
            <a:xfrm>
              <a:off x="7046504" y="4518882"/>
              <a:ext cx="1031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MAĞAZA</a:t>
              </a:r>
            </a:p>
          </p:txBody>
        </p:sp>
      </p:grp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C8512681-C15C-4916-AB57-78BBFD415DDC}"/>
              </a:ext>
            </a:extLst>
          </p:cNvPr>
          <p:cNvSpPr txBox="1"/>
          <p:nvPr/>
        </p:nvSpPr>
        <p:spPr>
          <a:xfrm>
            <a:off x="7794895" y="4001683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>
                <a:solidFill>
                  <a:schemeClr val="bg1"/>
                </a:solidFill>
                <a:latin typeface="Gotham Rounded Bold" pitchFamily="50" charset="0"/>
              </a:rPr>
              <a:t>3.109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47CCE0B8-A53B-43B1-87FB-4912BA47408D}"/>
              </a:ext>
            </a:extLst>
          </p:cNvPr>
          <p:cNvSpPr txBox="1"/>
          <p:nvPr/>
        </p:nvSpPr>
        <p:spPr>
          <a:xfrm>
            <a:off x="7720084" y="4288909"/>
            <a:ext cx="1159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Light" pitchFamily="50" charset="0"/>
              </a:rPr>
              <a:t>KURULUM</a:t>
            </a:r>
          </a:p>
        </p:txBody>
      </p:sp>
      <p:grpSp>
        <p:nvGrpSpPr>
          <p:cNvPr id="33" name="Grup 32">
            <a:extLst>
              <a:ext uri="{FF2B5EF4-FFF2-40B4-BE49-F238E27FC236}">
                <a16:creationId xmlns:a16="http://schemas.microsoft.com/office/drawing/2014/main" id="{064BA419-E538-41BB-B1A4-EA77714E24B1}"/>
              </a:ext>
            </a:extLst>
          </p:cNvPr>
          <p:cNvGrpSpPr/>
          <p:nvPr/>
        </p:nvGrpSpPr>
        <p:grpSpPr>
          <a:xfrm>
            <a:off x="6129989" y="4023150"/>
            <a:ext cx="495650" cy="686565"/>
            <a:chOff x="7033916" y="4227934"/>
            <a:chExt cx="495650" cy="686565"/>
          </a:xfrm>
        </p:grpSpPr>
        <p:sp>
          <p:nvSpPr>
            <p:cNvPr id="34" name="Metin kutusu 33">
              <a:extLst>
                <a:ext uri="{FF2B5EF4-FFF2-40B4-BE49-F238E27FC236}">
                  <a16:creationId xmlns:a16="http://schemas.microsoft.com/office/drawing/2014/main" id="{42DC55D3-E2A2-450A-A080-7E1DB1CC62F8}"/>
                </a:ext>
              </a:extLst>
            </p:cNvPr>
            <p:cNvSpPr txBox="1"/>
            <p:nvPr/>
          </p:nvSpPr>
          <p:spPr>
            <a:xfrm>
              <a:off x="7033916" y="4227934"/>
              <a:ext cx="495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  <a:latin typeface="Gotham Rounded Bold" pitchFamily="50" charset="0"/>
                </a:rPr>
                <a:t>25</a:t>
              </a:r>
            </a:p>
          </p:txBody>
        </p:sp>
        <p:sp>
          <p:nvSpPr>
            <p:cNvPr id="35" name="Metin kutusu 34">
              <a:extLst>
                <a:ext uri="{FF2B5EF4-FFF2-40B4-BE49-F238E27FC236}">
                  <a16:creationId xmlns:a16="http://schemas.microsoft.com/office/drawing/2014/main" id="{D04C20F3-D963-4F8D-A734-836588D3FC20}"/>
                </a:ext>
              </a:extLst>
            </p:cNvPr>
            <p:cNvSpPr txBox="1"/>
            <p:nvPr/>
          </p:nvSpPr>
          <p:spPr>
            <a:xfrm>
              <a:off x="7120697" y="4545167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İL</a:t>
              </a:r>
            </a:p>
          </p:txBody>
        </p: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A21B1529-7056-4AEF-B068-B9BB29D9AF58}"/>
              </a:ext>
            </a:extLst>
          </p:cNvPr>
          <p:cNvGrpSpPr/>
          <p:nvPr/>
        </p:nvGrpSpPr>
        <p:grpSpPr>
          <a:xfrm>
            <a:off x="5390054" y="4031248"/>
            <a:ext cx="812530" cy="669054"/>
            <a:chOff x="7046504" y="4236295"/>
            <a:chExt cx="812530" cy="669054"/>
          </a:xfrm>
        </p:grpSpPr>
        <p:sp>
          <p:nvSpPr>
            <p:cNvPr id="37" name="Metin kutusu 36">
              <a:extLst>
                <a:ext uri="{FF2B5EF4-FFF2-40B4-BE49-F238E27FC236}">
                  <a16:creationId xmlns:a16="http://schemas.microsoft.com/office/drawing/2014/main" id="{A74C6F1E-945B-4302-B225-25E1067A873E}"/>
                </a:ext>
              </a:extLst>
            </p:cNvPr>
            <p:cNvSpPr txBox="1"/>
            <p:nvPr/>
          </p:nvSpPr>
          <p:spPr>
            <a:xfrm>
              <a:off x="7187508" y="4236295"/>
              <a:ext cx="495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  <a:latin typeface="Gotham Rounded Bold" pitchFamily="50" charset="0"/>
                </a:rPr>
                <a:t>23</a:t>
              </a:r>
            </a:p>
          </p:txBody>
        </p:sp>
        <p:sp>
          <p:nvSpPr>
            <p:cNvPr id="38" name="Metin kutusu 37">
              <a:extLst>
                <a:ext uri="{FF2B5EF4-FFF2-40B4-BE49-F238E27FC236}">
                  <a16:creationId xmlns:a16="http://schemas.microsoft.com/office/drawing/2014/main" id="{73BC25F9-4C33-41E4-83FE-09D2A8A26B1D}"/>
                </a:ext>
              </a:extLst>
            </p:cNvPr>
            <p:cNvSpPr txBox="1"/>
            <p:nvPr/>
          </p:nvSpPr>
          <p:spPr>
            <a:xfrm>
              <a:off x="7046504" y="4536017"/>
              <a:ext cx="812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BÖLGE</a:t>
              </a:r>
            </a:p>
          </p:txBody>
        </p:sp>
      </p:grpSp>
      <p:pic>
        <p:nvPicPr>
          <p:cNvPr id="39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D8C1D82D-7B63-4D70-B5B1-28FDB5826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13" y="2234170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4E44E896-AE48-4CF9-B9B8-8C722CAB3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84" y="2047615"/>
            <a:ext cx="245709" cy="24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5383139E-8298-4966-BACC-905A40481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120" y="2350299"/>
            <a:ext cx="271598" cy="2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0D56732C-D0AB-422E-A8F4-4CDF05460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77" y="2959974"/>
            <a:ext cx="337513" cy="3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A2ED13CA-CD9F-44EC-9CE2-FA1BAC46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77" y="2154261"/>
            <a:ext cx="201500" cy="20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C3354D31-7202-4636-9624-A731C27C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22" y="2451859"/>
            <a:ext cx="271598" cy="27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1B155745-9A75-4A6B-9698-068ECBE4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31" y="2591368"/>
            <a:ext cx="294335" cy="2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8D357706-94E9-4874-8F15-46CFBD501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39" y="3412087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AF8050AB-6F2A-4B04-8B0A-765F0208F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00" y="3769034"/>
            <a:ext cx="206489" cy="2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4295B0B1-BFA5-43A8-9745-77F3FFD67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437" y="2828173"/>
            <a:ext cx="294335" cy="2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0A30069D-211A-48E7-B8F4-70315843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37" y="3169949"/>
            <a:ext cx="294335" cy="2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FA602F70-0ADA-4336-96A9-0047A03EB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182" y="3345483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1C61F654-341D-4FB9-91B2-209F86842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469" y="3142345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5AEF5869-43FB-346B-8568-0EC0239F9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441" y="2964769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75B54019-4C39-875E-6658-81731F71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46" y="3103641"/>
            <a:ext cx="286841" cy="29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822F90EC-F59A-025E-9B99-F5C3AF6B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264" y="2945926"/>
            <a:ext cx="335585" cy="3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İM Logo" descr="\\Drobo\work\Design Archive\Presentations\EchoPos\Outs\Kurumsal Sunum\Sunum PNGs\23_Bim Logo.png">
            <a:extLst>
              <a:ext uri="{FF2B5EF4-FFF2-40B4-BE49-F238E27FC236}">
                <a16:creationId xmlns:a16="http://schemas.microsoft.com/office/drawing/2014/main" id="{1E989DBB-2099-53ED-A0BB-AB050F49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41" y="3317987"/>
            <a:ext cx="294335" cy="2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74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gallery dir="l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24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robo\work\Design Archive\Presentations\EchoPos\Outs\Kurumsal Sunum\Sunum PNGs\22_Alt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99742"/>
            <a:ext cx="9144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656184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PROJELERİMİZ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0" y="771550"/>
            <a:ext cx="5508105" cy="1162052"/>
            <a:chOff x="0" y="771550"/>
            <a:chExt cx="5508105" cy="1162052"/>
          </a:xfrm>
        </p:grpSpPr>
        <p:pic>
          <p:nvPicPr>
            <p:cNvPr id="4100" name="Picture 4" descr="\\Drobo\work\Design Archive\Presentations\EchoPos\Outs\Kurumsal Sunum\Sunum PNGs\14d_Sol Title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47297"/>
              <a:ext cx="5508105" cy="691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2332" y="771550"/>
              <a:ext cx="1156491" cy="1162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Metin kutusu 1"/>
          <p:cNvSpPr txBox="1"/>
          <p:nvPr/>
        </p:nvSpPr>
        <p:spPr>
          <a:xfrm>
            <a:off x="1789976" y="1084496"/>
            <a:ext cx="1857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Gotham Rounded Bold" pitchFamily="50" charset="0"/>
              </a:rPr>
              <a:t>ECHOPOS</a:t>
            </a:r>
            <a:r>
              <a:rPr lang="tr-TR" sz="1600" dirty="0">
                <a:solidFill>
                  <a:schemeClr val="bg1"/>
                </a:solidFill>
                <a:latin typeface="Gotham Rounded Book" pitchFamily="50" charset="0"/>
              </a:rPr>
              <a:t> / BİM</a:t>
            </a:r>
          </a:p>
        </p:txBody>
      </p:sp>
      <p:grpSp>
        <p:nvGrpSpPr>
          <p:cNvPr id="7" name="Grup 6"/>
          <p:cNvGrpSpPr/>
          <p:nvPr/>
        </p:nvGrpSpPr>
        <p:grpSpPr>
          <a:xfrm>
            <a:off x="348706" y="2179599"/>
            <a:ext cx="1749844" cy="2214187"/>
            <a:chOff x="1150312" y="1749490"/>
            <a:chExt cx="1590767" cy="2012897"/>
          </a:xfrm>
        </p:grpSpPr>
        <p:pic>
          <p:nvPicPr>
            <p:cNvPr id="512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312" y="1749490"/>
              <a:ext cx="1590767" cy="201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23628" y="1813921"/>
              <a:ext cx="1444132" cy="1884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 9"/>
          <p:cNvGrpSpPr/>
          <p:nvPr/>
        </p:nvGrpSpPr>
        <p:grpSpPr>
          <a:xfrm>
            <a:off x="2572561" y="2179599"/>
            <a:ext cx="1749844" cy="2214187"/>
            <a:chOff x="2572561" y="2192315"/>
            <a:chExt cx="1749844" cy="2214187"/>
          </a:xfrm>
        </p:grpSpPr>
        <p:pic>
          <p:nvPicPr>
            <p:cNvPr id="30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2561" y="219231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3211" y="2263188"/>
              <a:ext cx="1588545" cy="20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 8"/>
          <p:cNvGrpSpPr/>
          <p:nvPr/>
        </p:nvGrpSpPr>
        <p:grpSpPr>
          <a:xfrm>
            <a:off x="4796416" y="2179599"/>
            <a:ext cx="1749844" cy="2214187"/>
            <a:chOff x="4796416" y="2192314"/>
            <a:chExt cx="1749844" cy="2214187"/>
          </a:xfrm>
        </p:grpSpPr>
        <p:pic>
          <p:nvPicPr>
            <p:cNvPr id="31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416" y="2192314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77066" y="2263187"/>
              <a:ext cx="1588545" cy="20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up 7"/>
          <p:cNvGrpSpPr/>
          <p:nvPr/>
        </p:nvGrpSpPr>
        <p:grpSpPr>
          <a:xfrm>
            <a:off x="7020272" y="2179599"/>
            <a:ext cx="1749844" cy="2214187"/>
            <a:chOff x="7020272" y="2198025"/>
            <a:chExt cx="1749844" cy="2214187"/>
          </a:xfrm>
        </p:grpSpPr>
        <p:pic>
          <p:nvPicPr>
            <p:cNvPr id="32" name="Picture 2" descr="\\Drobo\work\Design Archive\Presentations\EchoPos\Outs\Kurumsal Sunum\Sunum PNGs\22_Kutu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198025"/>
              <a:ext cx="1749844" cy="2214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00922" y="2268898"/>
              <a:ext cx="1588545" cy="207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038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815">
        <p14:gallery dir="l"/>
      </p:transition>
    </mc:Choice>
    <mc:Fallback xmlns="">
      <p:transition spd="slow" advTm="78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Drobo\work\Design Archive\Presentations\EchoPos\Outs\Kurumsal Sunum\Sunum PNGs\4_BG.png">
            <a:extLst>
              <a:ext uri="{FF2B5EF4-FFF2-40B4-BE49-F238E27FC236}">
                <a16:creationId xmlns:a16="http://schemas.microsoft.com/office/drawing/2014/main" id="{46FF58BD-27B3-C894-2227-5728F480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19" y="155675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182FAF9F-E888-447A-84FF-F4A9FC73FF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88" y="3335916"/>
            <a:ext cx="696890" cy="327699"/>
          </a:xfrm>
          <a:prstGeom prst="rect">
            <a:avLst/>
          </a:prstGeom>
        </p:spPr>
      </p:pic>
      <p:pic>
        <p:nvPicPr>
          <p:cNvPr id="2" name="Picture 2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0" y="32076"/>
            <a:ext cx="9130580" cy="513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8668" y="11099"/>
            <a:ext cx="3168352" cy="5164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502215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7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BİZ KİMİZ?</a:t>
            </a:r>
          </a:p>
        </p:txBody>
      </p:sp>
      <p:pic>
        <p:nvPicPr>
          <p:cNvPr id="3075" name="Çalık Holding Logo" descr="\\Drobo\work\Design Archive\Presentations\EchoPos\Outs\Kurumsal Sunum\Sunum PNGs\3_Çalık Logo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318864"/>
            <a:ext cx="2448272" cy="73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251521" y="2355727"/>
            <a:ext cx="309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latin typeface="Gotham Rounded Light" pitchFamily="50" charset="0"/>
              </a:rPr>
              <a:t>Enerji, inşaat ve gayrimenkul, madencilik, </a:t>
            </a:r>
          </a:p>
          <a:p>
            <a:r>
              <a:rPr lang="tr-TR" sz="1000" dirty="0">
                <a:latin typeface="Gotham Rounded Light" pitchFamily="50" charset="0"/>
              </a:rPr>
              <a:t>tekstil, finans ve dijital alanlarında </a:t>
            </a:r>
          </a:p>
          <a:p>
            <a:r>
              <a:rPr lang="tr-TR" sz="1000" dirty="0">
                <a:latin typeface="Gotham Rounded Light" pitchFamily="50" charset="0"/>
              </a:rPr>
              <a:t>faaliyet göstermektedir.</a:t>
            </a:r>
          </a:p>
          <a:p>
            <a:endParaRPr lang="tr-TR" sz="1000" dirty="0">
              <a:latin typeface="Gotham Rounded Light" pitchFamily="50" charset="0"/>
            </a:endParaRPr>
          </a:p>
          <a:p>
            <a:r>
              <a:rPr lang="tr-TR" sz="1000" dirty="0">
                <a:latin typeface="Gotham Rounded Light" pitchFamily="50" charset="0"/>
              </a:rPr>
              <a:t>Orta Asya, Balkanlar ve MENA bölgesi olmak üzere 34 ülkede çalışmalarını sürdüren Grup, yaklaşık 16 bin kişiye istihdam sağlamaktadır.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3458283" y="156617"/>
            <a:ext cx="5472608" cy="227525"/>
            <a:chOff x="3491880" y="352819"/>
            <a:chExt cx="5472608" cy="227525"/>
          </a:xfrm>
        </p:grpSpPr>
        <p:cxnSp>
          <p:nvCxnSpPr>
            <p:cNvPr id="9" name="Düz Bağlayıcı 8"/>
            <p:cNvCxnSpPr/>
            <p:nvPr/>
          </p:nvCxnSpPr>
          <p:spPr>
            <a:xfrm>
              <a:off x="6804248" y="453264"/>
              <a:ext cx="2160240" cy="6878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>
            <a:xfrm flipV="1">
              <a:off x="3491880" y="460142"/>
              <a:ext cx="2160240" cy="6440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6" name="Picture 4" descr="\\Drobo\work\Design Archive\Presentations\EchoPos\Outs\Kurumsal Sunum\Sunum PNGs\Logolar\Aktif Bank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352819"/>
              <a:ext cx="936104" cy="227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 10"/>
          <p:cNvGrpSpPr/>
          <p:nvPr/>
        </p:nvGrpSpPr>
        <p:grpSpPr>
          <a:xfrm>
            <a:off x="3458283" y="1260710"/>
            <a:ext cx="5472608" cy="246221"/>
            <a:chOff x="3491880" y="1779662"/>
            <a:chExt cx="5472608" cy="246221"/>
          </a:xfrm>
        </p:grpSpPr>
        <p:cxnSp>
          <p:nvCxnSpPr>
            <p:cNvPr id="31" name="Düz Bağlayıcı 30"/>
            <p:cNvCxnSpPr>
              <a:stCxn id="27" idx="3"/>
            </p:cNvCxnSpPr>
            <p:nvPr/>
          </p:nvCxnSpPr>
          <p:spPr>
            <a:xfrm>
              <a:off x="6850558" y="1902773"/>
              <a:ext cx="2113930" cy="2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Düz Bağlayıcı 31"/>
            <p:cNvCxnSpPr>
              <a:endCxn id="27" idx="1"/>
            </p:cNvCxnSpPr>
            <p:nvPr/>
          </p:nvCxnSpPr>
          <p:spPr>
            <a:xfrm>
              <a:off x="3491880" y="1902773"/>
              <a:ext cx="2359687" cy="0"/>
            </a:xfrm>
            <a:prstGeom prst="line">
              <a:avLst/>
            </a:prstGeom>
            <a:ln w="19050">
              <a:solidFill>
                <a:srgbClr val="5EBD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Metin kutusu 26"/>
            <p:cNvSpPr txBox="1"/>
            <p:nvPr/>
          </p:nvSpPr>
          <p:spPr>
            <a:xfrm>
              <a:off x="5851567" y="1779662"/>
              <a:ext cx="9989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rgbClr val="5EBDCD"/>
                  </a:solidFill>
                  <a:latin typeface="Gotham Rounded Medium" pitchFamily="50" charset="0"/>
                </a:rPr>
                <a:t>İŞTİRAKLERİMİZ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3457408" y="301832"/>
            <a:ext cx="5696455" cy="1069524"/>
            <a:chOff x="3632991" y="504396"/>
            <a:chExt cx="5518310" cy="958458"/>
          </a:xfrm>
        </p:grpSpPr>
        <p:sp>
          <p:nvSpPr>
            <p:cNvPr id="49" name="Metin kutusu 48"/>
            <p:cNvSpPr txBox="1"/>
            <p:nvPr/>
          </p:nvSpPr>
          <p:spPr>
            <a:xfrm>
              <a:off x="3655017" y="504396"/>
              <a:ext cx="2790000" cy="958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dirty="0">
                  <a:latin typeface="Gotham Rounded Light" pitchFamily="50" charset="0"/>
                </a:rPr>
                <a:t>Türkiye'nin </a:t>
              </a:r>
              <a:r>
                <a:rPr lang="tr-TR" sz="900" dirty="0">
                  <a:latin typeface="Gotham Rounded Medium" pitchFamily="50" charset="0"/>
                </a:rPr>
                <a:t>en büyük</a:t>
              </a:r>
              <a:r>
                <a:rPr lang="tr-TR" sz="900" dirty="0">
                  <a:latin typeface="Gotham Rounded Light" pitchFamily="50" charset="0"/>
                </a:rPr>
                <a:t> özel sermayeli </a:t>
              </a:r>
            </a:p>
            <a:p>
              <a:r>
                <a:rPr lang="tr-TR" sz="900" dirty="0">
                  <a:latin typeface="Gotham Rounded Light" pitchFamily="50" charset="0"/>
                </a:rPr>
                <a:t>yatırım bankası</a:t>
              </a:r>
            </a:p>
            <a:p>
              <a:pPr>
                <a:lnSpc>
                  <a:spcPct val="150000"/>
                </a:lnSpc>
              </a:pPr>
              <a:r>
                <a:rPr lang="tr-TR" sz="900" dirty="0">
                  <a:latin typeface="Gotham Rounded Medium" pitchFamily="50" charset="0"/>
                </a:rPr>
                <a:t>Lider hizmet </a:t>
              </a:r>
              <a:r>
                <a:rPr lang="tr-TR" sz="900" dirty="0">
                  <a:latin typeface="Gotham Rounded Light" pitchFamily="50" charset="0"/>
                </a:rPr>
                <a:t>modeli ile kurumsal ve </a:t>
              </a:r>
            </a:p>
            <a:p>
              <a:r>
                <a:rPr lang="tr-TR" sz="900" dirty="0">
                  <a:latin typeface="Gotham Rounded Light" pitchFamily="50" charset="0"/>
                </a:rPr>
                <a:t>yatırım bankacılığı alanlarında </a:t>
              </a:r>
              <a:r>
                <a:rPr lang="tr-TR" sz="900" dirty="0"/>
                <a:t>hizmet</a:t>
              </a:r>
            </a:p>
            <a:p>
              <a:endParaRPr lang="tr-TR" sz="500" dirty="0"/>
            </a:p>
            <a:p>
              <a:r>
                <a:rPr lang="tr-TR" sz="900" dirty="0"/>
                <a:t>Türkiye genelinde bulunan 13 şubesi ile kurumsal bankacılık, yatırım bankacılığı ve özel bankacılığı</a:t>
              </a:r>
            </a:p>
          </p:txBody>
        </p:sp>
        <p:sp>
          <p:nvSpPr>
            <p:cNvPr id="53" name="Metin kutusu 52"/>
            <p:cNvSpPr txBox="1"/>
            <p:nvPr/>
          </p:nvSpPr>
          <p:spPr>
            <a:xfrm>
              <a:off x="6451509" y="592306"/>
              <a:ext cx="2699792" cy="70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900" dirty="0">
                  <a:latin typeface="Gotham Rounded Light" pitchFamily="50" charset="0"/>
                </a:rPr>
                <a:t>2022 yılı yıllık bileşik büyüme oranı % 32</a:t>
              </a:r>
            </a:p>
            <a:p>
              <a:pPr>
                <a:lnSpc>
                  <a:spcPct val="150000"/>
                </a:lnSpc>
              </a:pPr>
              <a:r>
                <a:rPr lang="tr-TR" sz="900" dirty="0">
                  <a:latin typeface="Gotham Rounded Light" pitchFamily="50" charset="0"/>
                </a:rPr>
                <a:t>İnovatif anlayışı ortaya koyan 200’e yakın</a:t>
              </a:r>
              <a:r>
                <a:rPr lang="tr-TR" sz="900" dirty="0">
                  <a:latin typeface="Gotham Rounded Medium" pitchFamily="50" charset="0"/>
                </a:rPr>
                <a:t> ödül</a:t>
              </a:r>
            </a:p>
            <a:p>
              <a:pPr>
                <a:lnSpc>
                  <a:spcPct val="150000"/>
                </a:lnSpc>
              </a:pPr>
              <a:r>
                <a:rPr lang="tr-TR" sz="900" dirty="0">
                  <a:latin typeface="Gotham Rounded Light" pitchFamily="50" charset="0"/>
                </a:rPr>
                <a:t>Perakende bankacılık alanında hizmet verilen </a:t>
              </a:r>
            </a:p>
            <a:p>
              <a:r>
                <a:rPr lang="tr-TR" sz="900" dirty="0">
                  <a:latin typeface="Gotham Rounded Medium" pitchFamily="50" charset="0"/>
                </a:rPr>
                <a:t>11 milyon müşteri</a:t>
              </a:r>
              <a:r>
                <a:rPr lang="tr-TR" sz="900" dirty="0">
                  <a:latin typeface="Gotham Rounded Light" pitchFamily="50" charset="0"/>
                </a:rPr>
                <a:t> (Pazarın % 18’sı)</a:t>
              </a:r>
            </a:p>
          </p:txBody>
        </p:sp>
        <p:sp>
          <p:nvSpPr>
            <p:cNvPr id="51" name="Yuvarlatılmış Dikdörtgen 50"/>
            <p:cNvSpPr/>
            <p:nvPr/>
          </p:nvSpPr>
          <p:spPr>
            <a:xfrm>
              <a:off x="3645449" y="615305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6" name="Yuvarlatılmış Dikdörtgen 55"/>
            <p:cNvSpPr/>
            <p:nvPr/>
          </p:nvSpPr>
          <p:spPr>
            <a:xfrm>
              <a:off x="3638956" y="907530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7" name="Yuvarlatılmış Dikdörtgen 56"/>
            <p:cNvSpPr/>
            <p:nvPr/>
          </p:nvSpPr>
          <p:spPr>
            <a:xfrm>
              <a:off x="3632991" y="1293575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9" name="Yuvarlatılmış Dikdörtgen 58"/>
            <p:cNvSpPr/>
            <p:nvPr/>
          </p:nvSpPr>
          <p:spPr>
            <a:xfrm>
              <a:off x="6363918" y="662273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0" name="Yuvarlatılmış Dikdörtgen 59"/>
            <p:cNvSpPr/>
            <p:nvPr/>
          </p:nvSpPr>
          <p:spPr>
            <a:xfrm>
              <a:off x="6366783" y="831188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61" name="Yuvarlatılmış Dikdörtgen 60"/>
            <p:cNvSpPr/>
            <p:nvPr/>
          </p:nvSpPr>
          <p:spPr>
            <a:xfrm>
              <a:off x="6363918" y="1010397"/>
              <a:ext cx="67067" cy="65283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3353927" y="1480288"/>
            <a:ext cx="2729098" cy="584774"/>
            <a:chOff x="3587902" y="1876581"/>
            <a:chExt cx="2729098" cy="354439"/>
          </a:xfrm>
        </p:grpSpPr>
        <p:pic>
          <p:nvPicPr>
            <p:cNvPr id="3077" name="Picture 5" descr="\\Drobo\work\Design Archive\Presentations\EchoPos\Outs\Kurumsal Sunum\Sunum PNGs\Logolar\Pavo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902" y="1936067"/>
              <a:ext cx="374584" cy="110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Metin kutusu 53"/>
            <p:cNvSpPr txBox="1"/>
            <p:nvPr/>
          </p:nvSpPr>
          <p:spPr>
            <a:xfrm>
              <a:off x="4056373" y="1876581"/>
              <a:ext cx="2260627" cy="354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/>
                <a:t>250 bin cihaz üzerinde aktif</a:t>
              </a:r>
            </a:p>
            <a:p>
              <a:r>
                <a:rPr lang="tr-TR" sz="800" dirty="0"/>
                <a:t>Türkiye pos cihazları pazarında %20 Pazar payı </a:t>
              </a:r>
            </a:p>
            <a:p>
              <a:r>
                <a:rPr lang="tr-TR" sz="800" dirty="0"/>
                <a:t>Android Pos hizmetleri</a:t>
              </a:r>
            </a:p>
            <a:p>
              <a:endParaRPr lang="tr-TR" sz="800" dirty="0"/>
            </a:p>
          </p:txBody>
        </p:sp>
        <p:sp>
          <p:nvSpPr>
            <p:cNvPr id="86" name="Yuvarlatılmış Dikdörtgen 85"/>
            <p:cNvSpPr/>
            <p:nvPr/>
          </p:nvSpPr>
          <p:spPr>
            <a:xfrm>
              <a:off x="4067934" y="2075170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7" name="Yuvarlatılmış Dikdörtgen 86"/>
            <p:cNvSpPr/>
            <p:nvPr/>
          </p:nvSpPr>
          <p:spPr>
            <a:xfrm>
              <a:off x="4072677" y="1925806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3208895" y="1978459"/>
            <a:ext cx="2882646" cy="584775"/>
            <a:chOff x="3427724" y="2488629"/>
            <a:chExt cx="2632694" cy="584775"/>
          </a:xfrm>
        </p:grpSpPr>
        <p:pic>
          <p:nvPicPr>
            <p:cNvPr id="3078" name="Picture 6" descr="\\Drobo\work\Design Archive\Presentations\EchoPos\Outs\Kurumsal Sunum\Sunum PNGs\Logolar\Sigortayeri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7724" y="2549819"/>
              <a:ext cx="532266" cy="188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Metin kutusu 71"/>
            <p:cNvSpPr txBox="1"/>
            <p:nvPr/>
          </p:nvSpPr>
          <p:spPr>
            <a:xfrm>
              <a:off x="4003757" y="2488629"/>
              <a:ext cx="2056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Çoklu kanal yapısı ile tek sigorta ve reasürans brokeri hizmet veren,</a:t>
              </a:r>
            </a:p>
            <a:p>
              <a:r>
                <a:rPr lang="tr-TR" sz="800" dirty="0"/>
                <a:t>Türkiye ve Yakın Coğrafyada Yer Alan 15 Ülkede Faaliyet</a:t>
              </a:r>
              <a:endParaRPr lang="tr-TR" sz="800" dirty="0">
                <a:latin typeface="Gotham Rounded Light" pitchFamily="50" charset="0"/>
              </a:endParaRPr>
            </a:p>
          </p:txBody>
        </p:sp>
        <p:sp>
          <p:nvSpPr>
            <p:cNvPr id="88" name="Yuvarlatılmış Dikdörtgen 87"/>
            <p:cNvSpPr/>
            <p:nvPr/>
          </p:nvSpPr>
          <p:spPr>
            <a:xfrm>
              <a:off x="4001242" y="2573550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5" name="Grup 14"/>
          <p:cNvGrpSpPr/>
          <p:nvPr/>
        </p:nvGrpSpPr>
        <p:grpSpPr>
          <a:xfrm>
            <a:off x="3344471" y="2541003"/>
            <a:ext cx="2573331" cy="461665"/>
            <a:chOff x="3601389" y="3469564"/>
            <a:chExt cx="2573331" cy="461665"/>
          </a:xfrm>
        </p:grpSpPr>
        <p:pic>
          <p:nvPicPr>
            <p:cNvPr id="3079" name="Picture 7" descr="\\Drobo\work\Design Archive\Presentations\EchoPos\Outs\Kurumsal Sunum\Sunum PNGs\Logolar\Passoli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1389" y="3566649"/>
              <a:ext cx="432049" cy="85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Metin kutusu 72"/>
            <p:cNvSpPr txBox="1"/>
            <p:nvPr/>
          </p:nvSpPr>
          <p:spPr>
            <a:xfrm>
              <a:off x="4089266" y="3469564"/>
              <a:ext cx="2085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6.3 milyon kullanıcı</a:t>
              </a:r>
            </a:p>
            <a:p>
              <a:r>
                <a:rPr lang="tr-TR" sz="800" dirty="0">
                  <a:latin typeface="Gotham Rounded Light" pitchFamily="50" charset="0"/>
                </a:rPr>
                <a:t>Passomobil  Türkiye’nin en kapsamlı eğlence ve etkinlik uygulaması</a:t>
              </a:r>
            </a:p>
          </p:txBody>
        </p:sp>
        <p:sp>
          <p:nvSpPr>
            <p:cNvPr id="90" name="Yuvarlatılmış Dikdörtgen 89"/>
            <p:cNvSpPr/>
            <p:nvPr/>
          </p:nvSpPr>
          <p:spPr>
            <a:xfrm>
              <a:off x="4112131" y="3539327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1" name="Yuvarlatılmış Dikdörtgen 90"/>
            <p:cNvSpPr/>
            <p:nvPr/>
          </p:nvSpPr>
          <p:spPr>
            <a:xfrm>
              <a:off x="4111276" y="3665687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3867001" y="3340990"/>
            <a:ext cx="2085454" cy="830997"/>
            <a:chOff x="4089889" y="4054658"/>
            <a:chExt cx="2085454" cy="830997"/>
          </a:xfrm>
        </p:grpSpPr>
        <p:sp>
          <p:nvSpPr>
            <p:cNvPr id="74" name="Metin kutusu 73"/>
            <p:cNvSpPr txBox="1"/>
            <p:nvPr/>
          </p:nvSpPr>
          <p:spPr>
            <a:xfrm>
              <a:off x="4089889" y="4054658"/>
              <a:ext cx="20854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İslam Kalkınma Bankası ve Aktif Bank</a:t>
              </a:r>
            </a:p>
            <a:p>
              <a:r>
                <a:rPr lang="tr-TR" sz="800" dirty="0">
                  <a:latin typeface="Gotham Rounded Light" pitchFamily="50" charset="0"/>
                </a:rPr>
                <a:t>İşbirliği ile kurulmuş </a:t>
              </a:r>
              <a:r>
                <a:rPr lang="tr-TR" sz="800" dirty="0"/>
                <a:t>ilk uluslararası İslami finansal kurumdur.</a:t>
              </a:r>
            </a:p>
            <a:p>
              <a:r>
                <a:rPr lang="tr-TR" sz="800" dirty="0"/>
                <a:t>Özel ve kurumsal portföy yönetimine ek olarak faizsiz yatırım ve emeklilik fonları ile inovatif çözümler </a:t>
              </a:r>
            </a:p>
          </p:txBody>
        </p:sp>
        <p:sp>
          <p:nvSpPr>
            <p:cNvPr id="92" name="Yuvarlatılmış Dikdörtgen 91"/>
            <p:cNvSpPr/>
            <p:nvPr/>
          </p:nvSpPr>
          <p:spPr>
            <a:xfrm>
              <a:off x="4112131" y="4145729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3" name="Yuvarlatılmış Dikdörtgen 92"/>
            <p:cNvSpPr/>
            <p:nvPr/>
          </p:nvSpPr>
          <p:spPr>
            <a:xfrm>
              <a:off x="4112131" y="4511467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3872859" y="4163537"/>
            <a:ext cx="2086306" cy="830997"/>
            <a:chOff x="6724096" y="1982932"/>
            <a:chExt cx="2086306" cy="830997"/>
          </a:xfrm>
        </p:grpSpPr>
        <p:sp>
          <p:nvSpPr>
            <p:cNvPr id="75" name="Metin kutusu 74"/>
            <p:cNvSpPr txBox="1"/>
            <p:nvPr/>
          </p:nvSpPr>
          <p:spPr>
            <a:xfrm>
              <a:off x="6724948" y="1982932"/>
              <a:ext cx="20854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/>
                <a:t>E-Kent, Passolig ve N Kolay Ankara operasyonlarının yanı sıra; Ankara, Bolu,  Kahramanmaraş, Kayseri, Kilis, Kütahya, ve Aksaray Belediyelerinin çözüm ortağı </a:t>
              </a:r>
            </a:p>
            <a:p>
              <a:r>
                <a:rPr lang="tr-TR" sz="800" dirty="0"/>
                <a:t>Spor ve Etkinlik Biletlemesi &amp; Geçiş Kontrol ve Toplu Taşıma &amp; Akıllı Şehir Çözümleri sunar</a:t>
              </a:r>
            </a:p>
          </p:txBody>
        </p:sp>
        <p:sp>
          <p:nvSpPr>
            <p:cNvPr id="94" name="Yuvarlatılmış Dikdörtgen 93"/>
            <p:cNvSpPr/>
            <p:nvPr/>
          </p:nvSpPr>
          <p:spPr>
            <a:xfrm>
              <a:off x="6724947" y="2104089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5" name="Yuvarlatılmış Dikdörtgen 94"/>
            <p:cNvSpPr/>
            <p:nvPr/>
          </p:nvSpPr>
          <p:spPr>
            <a:xfrm>
              <a:off x="6724096" y="2567610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6654998" y="1455411"/>
            <a:ext cx="2183158" cy="584775"/>
            <a:chOff x="6721481" y="2627471"/>
            <a:chExt cx="2183158" cy="584774"/>
          </a:xfrm>
        </p:grpSpPr>
        <p:sp>
          <p:nvSpPr>
            <p:cNvPr id="77" name="Metin kutusu 76"/>
            <p:cNvSpPr txBox="1"/>
            <p:nvPr/>
          </p:nvSpPr>
          <p:spPr>
            <a:xfrm>
              <a:off x="6744401" y="2627471"/>
              <a:ext cx="2160238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200  </a:t>
              </a:r>
              <a:r>
                <a:rPr lang="tr-TR" sz="800" dirty="0"/>
                <a:t>Ülkeye gönderim, Türkiye ‘de 10 bin işlem noktası</a:t>
              </a:r>
            </a:p>
            <a:p>
              <a:r>
                <a:rPr lang="tr-TR" sz="800" dirty="0"/>
                <a:t>Türkiye’nin ilk yerli, global para transferi ve ödeme platformu</a:t>
              </a:r>
            </a:p>
          </p:txBody>
        </p:sp>
        <p:sp>
          <p:nvSpPr>
            <p:cNvPr id="96" name="Yuvarlatılmış Dikdörtgen 95"/>
            <p:cNvSpPr/>
            <p:nvPr/>
          </p:nvSpPr>
          <p:spPr>
            <a:xfrm>
              <a:off x="6724947" y="2718696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97" name="Yuvarlatılmış Dikdörtgen 96"/>
            <p:cNvSpPr/>
            <p:nvPr/>
          </p:nvSpPr>
          <p:spPr>
            <a:xfrm>
              <a:off x="6721481" y="2974386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6206202" y="2431352"/>
            <a:ext cx="2917667" cy="584775"/>
            <a:chOff x="6252359" y="4242210"/>
            <a:chExt cx="2613040" cy="584775"/>
          </a:xfrm>
        </p:grpSpPr>
        <p:pic>
          <p:nvPicPr>
            <p:cNvPr id="3084" name="Picture 12" descr="\\Drobo\work\Design Archive\Presentations\EchoPos\Outs\Kurumsal Sunum\Sunum PNGs\Logolar\Nkolay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2359" y="4300319"/>
              <a:ext cx="366989" cy="366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Metin kutusu 77"/>
            <p:cNvSpPr txBox="1"/>
            <p:nvPr/>
          </p:nvSpPr>
          <p:spPr>
            <a:xfrm>
              <a:off x="6734010" y="4242210"/>
              <a:ext cx="21313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Aylık 7 milyon işlem adeti</a:t>
              </a:r>
            </a:p>
            <a:p>
              <a:r>
                <a:rPr lang="tr-TR" sz="800" dirty="0">
                  <a:latin typeface="Gotham Rounded Light" pitchFamily="50" charset="0"/>
                </a:rPr>
                <a:t>500 ‘ü aşan  işlem merkezi,  yaklaşık 3.500 kiosk </a:t>
              </a:r>
            </a:p>
            <a:p>
              <a:r>
                <a:rPr lang="tr-TR" sz="800" dirty="0">
                  <a:latin typeface="Gotham Rounded Light" pitchFamily="50" charset="0"/>
                </a:rPr>
                <a:t>Türkiye’nin en büyük ödeme kuruluşu</a:t>
              </a:r>
            </a:p>
          </p:txBody>
        </p:sp>
        <p:sp>
          <p:nvSpPr>
            <p:cNvPr id="102" name="Yuvarlatılmış Dikdörtgen 101"/>
            <p:cNvSpPr/>
            <p:nvPr/>
          </p:nvSpPr>
          <p:spPr>
            <a:xfrm>
              <a:off x="6724947" y="4331415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3" name="Yuvarlatılmış Dikdörtgen 102"/>
            <p:cNvSpPr/>
            <p:nvPr/>
          </p:nvSpPr>
          <p:spPr>
            <a:xfrm>
              <a:off x="6724947" y="4443958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04" name="Yuvarlatılmış Dikdörtgen 103"/>
            <p:cNvSpPr/>
            <p:nvPr/>
          </p:nvSpPr>
          <p:spPr>
            <a:xfrm>
              <a:off x="6724947" y="4573476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pic>
        <p:nvPicPr>
          <p:cNvPr id="22" name="Resim 21">
            <a:extLst>
              <a:ext uri="{FF2B5EF4-FFF2-40B4-BE49-F238E27FC236}">
                <a16:creationId xmlns:a16="http://schemas.microsoft.com/office/drawing/2014/main" id="{10C18631-70B7-4755-A8D8-8BA0016841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97" y="1530247"/>
            <a:ext cx="356930" cy="232317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25F9D347-FFB7-46B9-89A9-5B652AAA31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3157" y="2091724"/>
            <a:ext cx="480726" cy="117450"/>
          </a:xfrm>
          <a:prstGeom prst="rect">
            <a:avLst/>
          </a:prstGeom>
        </p:spPr>
      </p:pic>
      <p:grpSp>
        <p:nvGrpSpPr>
          <p:cNvPr id="70" name="Grup 69">
            <a:extLst>
              <a:ext uri="{FF2B5EF4-FFF2-40B4-BE49-F238E27FC236}">
                <a16:creationId xmlns:a16="http://schemas.microsoft.com/office/drawing/2014/main" id="{62E22E3F-9E25-4849-A39A-D09A42725443}"/>
              </a:ext>
            </a:extLst>
          </p:cNvPr>
          <p:cNvGrpSpPr/>
          <p:nvPr/>
        </p:nvGrpSpPr>
        <p:grpSpPr>
          <a:xfrm>
            <a:off x="6667600" y="1988239"/>
            <a:ext cx="2160238" cy="461665"/>
            <a:chOff x="6618353" y="3201862"/>
            <a:chExt cx="2160238" cy="461663"/>
          </a:xfrm>
        </p:grpSpPr>
        <p:sp>
          <p:nvSpPr>
            <p:cNvPr id="71" name="Metin kutusu 70">
              <a:extLst>
                <a:ext uri="{FF2B5EF4-FFF2-40B4-BE49-F238E27FC236}">
                  <a16:creationId xmlns:a16="http://schemas.microsoft.com/office/drawing/2014/main" id="{E8734378-4540-487C-B9AF-5DE2AC9A2AE3}"/>
                </a:ext>
              </a:extLst>
            </p:cNvPr>
            <p:cNvSpPr txBox="1"/>
            <p:nvPr/>
          </p:nvSpPr>
          <p:spPr>
            <a:xfrm>
              <a:off x="6618353" y="3201862"/>
              <a:ext cx="2160238" cy="461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latin typeface="Gotham Rounded Light" pitchFamily="50" charset="0"/>
                </a:rPr>
                <a:t>K</a:t>
              </a:r>
              <a:r>
                <a:rPr lang="tr-TR" sz="800" dirty="0"/>
                <a:t>onutlar, KOBİ’ler, büyük şirketler ve kamu sektörü için yüksek kalite elektronik güvenlik hizmeti</a:t>
              </a:r>
            </a:p>
          </p:txBody>
        </p:sp>
        <p:sp>
          <p:nvSpPr>
            <p:cNvPr id="79" name="Yuvarlatılmış Dikdörtgen 95">
              <a:extLst>
                <a:ext uri="{FF2B5EF4-FFF2-40B4-BE49-F238E27FC236}">
                  <a16:creationId xmlns:a16="http://schemas.microsoft.com/office/drawing/2014/main" id="{6F1068C0-9AA6-4578-A829-809EBE9A3439}"/>
                </a:ext>
              </a:extLst>
            </p:cNvPr>
            <p:cNvSpPr/>
            <p:nvPr/>
          </p:nvSpPr>
          <p:spPr>
            <a:xfrm>
              <a:off x="6618353" y="3304260"/>
              <a:ext cx="45807" cy="40535"/>
            </a:xfrm>
            <a:prstGeom prst="roundRect">
              <a:avLst/>
            </a:prstGeom>
            <a:solidFill>
              <a:srgbClr val="5EB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dirty="0"/>
            </a:p>
          </p:txBody>
        </p:sp>
      </p:grpSp>
      <p:pic>
        <p:nvPicPr>
          <p:cNvPr id="24" name="Resim 23">
            <a:extLst>
              <a:ext uri="{FF2B5EF4-FFF2-40B4-BE49-F238E27FC236}">
                <a16:creationId xmlns:a16="http://schemas.microsoft.com/office/drawing/2014/main" id="{504CFFB9-67F9-418D-9880-2DFC1596D4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45" y="2844674"/>
            <a:ext cx="847524" cy="598564"/>
          </a:xfrm>
          <a:prstGeom prst="rect">
            <a:avLst/>
          </a:prstGeom>
        </p:spPr>
      </p:pic>
      <p:pic>
        <p:nvPicPr>
          <p:cNvPr id="26" name="Resim 25" descr="metin içeren bir resim&#10;&#10;Açıklama otomatik olarak oluşturuldu">
            <a:extLst>
              <a:ext uri="{FF2B5EF4-FFF2-40B4-BE49-F238E27FC236}">
                <a16:creationId xmlns:a16="http://schemas.microsoft.com/office/drawing/2014/main" id="{E2800E1D-27F1-422D-9276-20B3208E9B8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698" y="2953190"/>
            <a:ext cx="648197" cy="117450"/>
          </a:xfrm>
          <a:prstGeom prst="rect">
            <a:avLst/>
          </a:prstGeom>
        </p:spPr>
      </p:pic>
      <p:sp>
        <p:nvSpPr>
          <p:cNvPr id="28" name="Metin kutusu 27">
            <a:extLst>
              <a:ext uri="{FF2B5EF4-FFF2-40B4-BE49-F238E27FC236}">
                <a16:creationId xmlns:a16="http://schemas.microsoft.com/office/drawing/2014/main" id="{2A441758-A773-4734-BF54-35978EBE77C2}"/>
              </a:ext>
            </a:extLst>
          </p:cNvPr>
          <p:cNvSpPr txBox="1"/>
          <p:nvPr/>
        </p:nvSpPr>
        <p:spPr>
          <a:xfrm>
            <a:off x="3836553" y="3004312"/>
            <a:ext cx="2238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dirty="0"/>
              <a:t>Ar-Ge ve teknoloji tabanlı KOBİ'lere ve</a:t>
            </a:r>
          </a:p>
          <a:p>
            <a:r>
              <a:rPr lang="tr-TR" sz="800" dirty="0"/>
              <a:t> Start-</a:t>
            </a:r>
            <a:r>
              <a:rPr lang="tr-TR" sz="800" dirty="0" err="1"/>
              <a:t>Up'lara</a:t>
            </a:r>
            <a:r>
              <a:rPr lang="tr-TR" sz="800" dirty="0"/>
              <a:t> danışmanlık hizmetleri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223E4C6A-6B23-473A-92B5-38942A07486C}"/>
              </a:ext>
            </a:extLst>
          </p:cNvPr>
          <p:cNvSpPr txBox="1"/>
          <p:nvPr/>
        </p:nvSpPr>
        <p:spPr>
          <a:xfrm>
            <a:off x="6698643" y="2900918"/>
            <a:ext cx="1905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dirty="0"/>
              <a:t>İnşaat sektörünün dijital çözüm ortağı ve personel istihdamı hizmeti</a:t>
            </a:r>
          </a:p>
          <a:p>
            <a:endParaRPr lang="tr-TR" sz="800" dirty="0"/>
          </a:p>
        </p:txBody>
      </p:sp>
      <p:pic>
        <p:nvPicPr>
          <p:cNvPr id="33" name="Resim 32">
            <a:extLst>
              <a:ext uri="{FF2B5EF4-FFF2-40B4-BE49-F238E27FC236}">
                <a16:creationId xmlns:a16="http://schemas.microsoft.com/office/drawing/2014/main" id="{242FF0C0-FF3E-4F8C-AD5D-B7C481741F9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77" y="4149249"/>
            <a:ext cx="519620" cy="401551"/>
          </a:xfrm>
          <a:prstGeom prst="rect">
            <a:avLst/>
          </a:prstGeom>
        </p:spPr>
      </p:pic>
      <p:sp>
        <p:nvSpPr>
          <p:cNvPr id="76" name="Yuvarlatılmış Dikdörtgen 92">
            <a:extLst>
              <a:ext uri="{FF2B5EF4-FFF2-40B4-BE49-F238E27FC236}">
                <a16:creationId xmlns:a16="http://schemas.microsoft.com/office/drawing/2014/main" id="{78EEFD4D-5F32-4D43-BEB2-A4C4D1D9C5BF}"/>
              </a:ext>
            </a:extLst>
          </p:cNvPr>
          <p:cNvSpPr/>
          <p:nvPr/>
        </p:nvSpPr>
        <p:spPr>
          <a:xfrm>
            <a:off x="3855763" y="3109459"/>
            <a:ext cx="45807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0" name="Yuvarlatılmış Dikdörtgen 92">
            <a:extLst>
              <a:ext uri="{FF2B5EF4-FFF2-40B4-BE49-F238E27FC236}">
                <a16:creationId xmlns:a16="http://schemas.microsoft.com/office/drawing/2014/main" id="{A03DF198-F7BF-4130-B9EA-B4B083B17351}"/>
              </a:ext>
            </a:extLst>
          </p:cNvPr>
          <p:cNvSpPr/>
          <p:nvPr/>
        </p:nvSpPr>
        <p:spPr>
          <a:xfrm>
            <a:off x="6690503" y="2996348"/>
            <a:ext cx="45807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1" name="Yuvarlatılmış Dikdörtgen 86">
            <a:extLst>
              <a:ext uri="{FF2B5EF4-FFF2-40B4-BE49-F238E27FC236}">
                <a16:creationId xmlns:a16="http://schemas.microsoft.com/office/drawing/2014/main" id="{2E8F767C-8B89-265F-B23D-988F54D71F43}"/>
              </a:ext>
            </a:extLst>
          </p:cNvPr>
          <p:cNvSpPr/>
          <p:nvPr/>
        </p:nvSpPr>
        <p:spPr>
          <a:xfrm>
            <a:off x="3827898" y="1683055"/>
            <a:ext cx="45807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9" name="Yuvarlatılmış Dikdörtgen 88">
            <a:extLst>
              <a:ext uri="{FF2B5EF4-FFF2-40B4-BE49-F238E27FC236}">
                <a16:creationId xmlns:a16="http://schemas.microsoft.com/office/drawing/2014/main" id="{D7B075F1-ACB0-467A-D2E2-AB1633E425AC}"/>
              </a:ext>
            </a:extLst>
          </p:cNvPr>
          <p:cNvSpPr/>
          <p:nvPr/>
        </p:nvSpPr>
        <p:spPr>
          <a:xfrm>
            <a:off x="3839087" y="2325902"/>
            <a:ext cx="50156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4" name="Resim 33">
            <a:extLst>
              <a:ext uri="{FF2B5EF4-FFF2-40B4-BE49-F238E27FC236}">
                <a16:creationId xmlns:a16="http://schemas.microsoft.com/office/drawing/2014/main" id="{0AD69B39-A1E6-90F8-8071-6D530998A1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98193" y="3324281"/>
            <a:ext cx="767571" cy="176213"/>
          </a:xfrm>
          <a:prstGeom prst="rect">
            <a:avLst/>
          </a:prstGeom>
        </p:spPr>
      </p:pic>
      <p:sp>
        <p:nvSpPr>
          <p:cNvPr id="35" name="Metin kutusu 34">
            <a:extLst>
              <a:ext uri="{FF2B5EF4-FFF2-40B4-BE49-F238E27FC236}">
                <a16:creationId xmlns:a16="http://schemas.microsoft.com/office/drawing/2014/main" id="{61C80D07-F0F7-6BC5-0400-9AFF0DC72BF0}"/>
              </a:ext>
            </a:extLst>
          </p:cNvPr>
          <p:cNvSpPr txBox="1"/>
          <p:nvPr/>
        </p:nvSpPr>
        <p:spPr>
          <a:xfrm>
            <a:off x="6698642" y="3264238"/>
            <a:ext cx="1905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b="0" i="0" dirty="0">
                <a:solidFill>
                  <a:srgbClr val="0D0C0C"/>
                </a:solidFill>
                <a:effectLst/>
                <a:latin typeface="Source_Sans_Pro_Regular"/>
              </a:rPr>
              <a:t>Uçtan uca finansal teknoloji inşa eden, büyüten ve yatırım yapan Aktif Ventures “fintech girişim kurucusu” olarak faaliyet göstermektedir.</a:t>
            </a:r>
            <a:endParaRPr lang="tr-TR" sz="800" dirty="0"/>
          </a:p>
        </p:txBody>
      </p:sp>
      <p:sp>
        <p:nvSpPr>
          <p:cNvPr id="36" name="Yuvarlatılmış Dikdörtgen 88">
            <a:extLst>
              <a:ext uri="{FF2B5EF4-FFF2-40B4-BE49-F238E27FC236}">
                <a16:creationId xmlns:a16="http://schemas.microsoft.com/office/drawing/2014/main" id="{6176A84C-2A6C-4457-0FBB-B698F0D67AFF}"/>
              </a:ext>
            </a:extLst>
          </p:cNvPr>
          <p:cNvSpPr/>
          <p:nvPr/>
        </p:nvSpPr>
        <p:spPr>
          <a:xfrm>
            <a:off x="6706658" y="3342866"/>
            <a:ext cx="50156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Yuvarlatılmış Dikdörtgen 88">
            <a:extLst>
              <a:ext uri="{FF2B5EF4-FFF2-40B4-BE49-F238E27FC236}">
                <a16:creationId xmlns:a16="http://schemas.microsoft.com/office/drawing/2014/main" id="{6AA5CEF7-D33E-D212-129A-D2AF07958AAE}"/>
              </a:ext>
            </a:extLst>
          </p:cNvPr>
          <p:cNvSpPr/>
          <p:nvPr/>
        </p:nvSpPr>
        <p:spPr>
          <a:xfrm>
            <a:off x="6708456" y="4427451"/>
            <a:ext cx="50156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Yuvarlatılmış Dikdörtgen 88">
            <a:extLst>
              <a:ext uri="{FF2B5EF4-FFF2-40B4-BE49-F238E27FC236}">
                <a16:creationId xmlns:a16="http://schemas.microsoft.com/office/drawing/2014/main" id="{AD863316-3D05-17DD-5795-019CBCA4F89F}"/>
              </a:ext>
            </a:extLst>
          </p:cNvPr>
          <p:cNvSpPr/>
          <p:nvPr/>
        </p:nvSpPr>
        <p:spPr>
          <a:xfrm>
            <a:off x="6713923" y="3898404"/>
            <a:ext cx="50156" cy="40535"/>
          </a:xfrm>
          <a:prstGeom prst="roundRect">
            <a:avLst/>
          </a:prstGeom>
          <a:solidFill>
            <a:srgbClr val="5E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9" name="Picture 6" descr="logo">
            <a:extLst>
              <a:ext uri="{FF2B5EF4-FFF2-40B4-BE49-F238E27FC236}">
                <a16:creationId xmlns:a16="http://schemas.microsoft.com/office/drawing/2014/main" id="{F5C495DC-7553-5FCE-8EB7-AFD8CDE5B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54" y="3880242"/>
            <a:ext cx="394748" cy="2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>
            <a:extLst>
              <a:ext uri="{FF2B5EF4-FFF2-40B4-BE49-F238E27FC236}">
                <a16:creationId xmlns:a16="http://schemas.microsoft.com/office/drawing/2014/main" id="{E8DF6D6F-429B-3A83-C1A7-306530CDF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41" y="4260935"/>
            <a:ext cx="641430" cy="6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Metin kutusu 40">
            <a:extLst>
              <a:ext uri="{FF2B5EF4-FFF2-40B4-BE49-F238E27FC236}">
                <a16:creationId xmlns:a16="http://schemas.microsoft.com/office/drawing/2014/main" id="{55509CCD-2333-FF17-5663-361301C3E705}"/>
              </a:ext>
            </a:extLst>
          </p:cNvPr>
          <p:cNvSpPr txBox="1"/>
          <p:nvPr/>
        </p:nvSpPr>
        <p:spPr>
          <a:xfrm>
            <a:off x="6705352" y="3808444"/>
            <a:ext cx="1905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b="0" i="0" dirty="0">
                <a:solidFill>
                  <a:srgbClr val="0D0C0C"/>
                </a:solidFill>
                <a:effectLst/>
                <a:latin typeface="Source_Sans_Pro_Regular"/>
              </a:rPr>
              <a:t>Aktif Tech, tüm müşterilerine yüksek katma değerli yazılım çözümleri ve uçtan uca operasyon hizmetleri sunmaktadır.</a:t>
            </a:r>
            <a:endParaRPr lang="tr-TR" sz="800" dirty="0"/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53E14F36-10C3-329B-C8E0-46FAA43DD1E0}"/>
              </a:ext>
            </a:extLst>
          </p:cNvPr>
          <p:cNvSpPr txBox="1"/>
          <p:nvPr/>
        </p:nvSpPr>
        <p:spPr>
          <a:xfrm>
            <a:off x="6731736" y="4336376"/>
            <a:ext cx="1905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b="0" i="0" dirty="0">
                <a:solidFill>
                  <a:srgbClr val="1C1A1A"/>
                </a:solidFill>
                <a:effectLst/>
                <a:latin typeface="Source_Sans_Pro_Regular"/>
              </a:rPr>
              <a:t>Yenilenebilir enerji, elektronik güvenlik çözümleri ve insan kaynakları danışmanlığı gibi birçok sektörde yatırımları ve faaliyetleri bulunuyor.</a:t>
            </a:r>
            <a:endParaRPr lang="tr-TR" sz="800" dirty="0"/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76757B0F-58BD-E591-55A8-A87F7564A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0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747">
        <p14:gallery dir="l"/>
      </p:transition>
    </mc:Choice>
    <mc:Fallback xmlns="">
      <p:transition spd="slow" advTm="14747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Drobo\work\Design Archive\Presentations\EchoPos\Outs\Kurumsal Sunum\Sunum PNGs\24_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5" y="-31694"/>
            <a:ext cx="9175595" cy="5161273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Yuvarlatılmış Dikdörtgen 27"/>
          <p:cNvSpPr/>
          <p:nvPr/>
        </p:nvSpPr>
        <p:spPr>
          <a:xfrm>
            <a:off x="2827273" y="2638773"/>
            <a:ext cx="3489454" cy="22100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100" dirty="0">
                <a:solidFill>
                  <a:srgbClr val="8477CA"/>
                </a:solidFill>
                <a:latin typeface="Gotham Rounded Book" pitchFamily="50" charset="0"/>
              </a:rPr>
              <a:t>Sunumu indirmek için QR kodu okutabilirsiniz.</a:t>
            </a:r>
          </a:p>
        </p:txBody>
      </p:sp>
      <p:grpSp>
        <p:nvGrpSpPr>
          <p:cNvPr id="12" name="Grup 11"/>
          <p:cNvGrpSpPr/>
          <p:nvPr/>
        </p:nvGrpSpPr>
        <p:grpSpPr>
          <a:xfrm>
            <a:off x="2475587" y="4695119"/>
            <a:ext cx="1159748" cy="215444"/>
            <a:chOff x="2787749" y="4730547"/>
            <a:chExt cx="1159748" cy="215444"/>
          </a:xfrm>
        </p:grpSpPr>
        <p:pic>
          <p:nvPicPr>
            <p:cNvPr id="7177" name="Picture 9" descr="\\Drobo\work\Design Archive\Presentations\EchoPos\Outs\Kurumsal Sunum\Sunum PNGs\24_Tel İko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749" y="4741490"/>
              <a:ext cx="204311" cy="19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etin kutusu 10"/>
            <p:cNvSpPr txBox="1"/>
            <p:nvPr/>
          </p:nvSpPr>
          <p:spPr>
            <a:xfrm>
              <a:off x="2991786" y="4730547"/>
              <a:ext cx="9557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solidFill>
                    <a:schemeClr val="bg1"/>
                  </a:solidFill>
                  <a:latin typeface="Gotham Rounded Light" pitchFamily="50" charset="0"/>
                </a:rPr>
                <a:t>0850 611 00 99</a:t>
              </a:r>
            </a:p>
          </p:txBody>
        </p:sp>
      </p:grpSp>
      <p:grpSp>
        <p:nvGrpSpPr>
          <p:cNvPr id="14" name="Grup 13"/>
          <p:cNvGrpSpPr/>
          <p:nvPr/>
        </p:nvGrpSpPr>
        <p:grpSpPr>
          <a:xfrm>
            <a:off x="3893600" y="4706352"/>
            <a:ext cx="1477622" cy="216024"/>
            <a:chOff x="4690782" y="4671215"/>
            <a:chExt cx="1477622" cy="216024"/>
          </a:xfrm>
        </p:grpSpPr>
        <p:pic>
          <p:nvPicPr>
            <p:cNvPr id="7176" name="Picture 8" descr="\\Drobo\work\Design Archive\Presentations\EchoPos\Outs\Kurumsal Sunum\Sunum PNGs\24_Ok İk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782" y="4693681"/>
              <a:ext cx="204311" cy="19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Metin kutusu 35"/>
            <p:cNvSpPr txBox="1"/>
            <p:nvPr/>
          </p:nvSpPr>
          <p:spPr>
            <a:xfrm>
              <a:off x="4909726" y="4671215"/>
              <a:ext cx="125867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solidFill>
                    <a:schemeClr val="bg1"/>
                  </a:solidFill>
                  <a:latin typeface="Gotham Rounded Light" pitchFamily="50" charset="0"/>
                </a:rPr>
                <a:t>www.echopos.com.tr</a:t>
              </a:r>
            </a:p>
          </p:txBody>
        </p:sp>
      </p:grpSp>
      <p:grpSp>
        <p:nvGrpSpPr>
          <p:cNvPr id="13" name="Grup 12"/>
          <p:cNvGrpSpPr/>
          <p:nvPr/>
        </p:nvGrpSpPr>
        <p:grpSpPr>
          <a:xfrm>
            <a:off x="5479403" y="4695119"/>
            <a:ext cx="1466195" cy="215444"/>
            <a:chOff x="6443730" y="4659982"/>
            <a:chExt cx="1466195" cy="215444"/>
          </a:xfrm>
        </p:grpSpPr>
        <p:pic>
          <p:nvPicPr>
            <p:cNvPr id="7175" name="Picture 7" descr="\\Drobo\work\Design Archive\Presentations\EchoPos\Outs\Kurumsal Sunum\Sunum PNGs\24_Mail İk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730" y="4671215"/>
              <a:ext cx="204311" cy="193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Metin kutusu 36"/>
            <p:cNvSpPr txBox="1"/>
            <p:nvPr/>
          </p:nvSpPr>
          <p:spPr>
            <a:xfrm>
              <a:off x="6648041" y="4659982"/>
              <a:ext cx="126188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800" dirty="0">
                  <a:solidFill>
                    <a:schemeClr val="bg1"/>
                  </a:solidFill>
                  <a:latin typeface="Gotham Rounded Light" pitchFamily="50" charset="0"/>
                </a:rPr>
                <a:t>info@echopos.com.tr</a:t>
              </a:r>
            </a:p>
          </p:txBody>
        </p:sp>
      </p:grpSp>
      <p:pic>
        <p:nvPicPr>
          <p:cNvPr id="4" name="Resim 3">
            <a:extLst>
              <a:ext uri="{FF2B5EF4-FFF2-40B4-BE49-F238E27FC236}">
                <a16:creationId xmlns:a16="http://schemas.microsoft.com/office/drawing/2014/main" id="{8609CA1E-98B6-442C-AC60-4EAC21CC4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21" y="1189524"/>
            <a:ext cx="1184556" cy="1152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4" descr="\\Drobo\work\Design Archive\Presentations\EchoPos\Outs\Kurumsal Sunum\Sunum PNGs\24_Echopos Logo.png">
            <a:extLst>
              <a:ext uri="{FF2B5EF4-FFF2-40B4-BE49-F238E27FC236}">
                <a16:creationId xmlns:a16="http://schemas.microsoft.com/office/drawing/2014/main" id="{A439799E-3C69-4B95-84A9-55EAF3BBA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54" y="3255301"/>
            <a:ext cx="1736690" cy="58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etin kutusu 2">
            <a:extLst>
              <a:ext uri="{FF2B5EF4-FFF2-40B4-BE49-F238E27FC236}">
                <a16:creationId xmlns:a16="http://schemas.microsoft.com/office/drawing/2014/main" id="{0753A42E-3A8E-4C03-98EA-5A58A9555F84}"/>
              </a:ext>
            </a:extLst>
          </p:cNvPr>
          <p:cNvSpPr txBox="1"/>
          <p:nvPr/>
        </p:nvSpPr>
        <p:spPr>
          <a:xfrm>
            <a:off x="3096240" y="4153850"/>
            <a:ext cx="3291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800">
                <a:solidFill>
                  <a:schemeClr val="bg1"/>
                </a:solidFill>
              </a:rPr>
              <a:t>Esentepe Mah. İnönü Cad. Erdoğan Sok. No:6 Enver Aytaç İş Merkezi Kat:2 </a:t>
            </a:r>
            <a:endParaRPr lang="tr-TR" sz="800" dirty="0">
              <a:solidFill>
                <a:schemeClr val="bg1"/>
              </a:solidFill>
            </a:endParaRPr>
          </a:p>
          <a:p>
            <a:pPr algn="ctr"/>
            <a:r>
              <a:rPr lang="tr-TR" sz="800">
                <a:solidFill>
                  <a:schemeClr val="bg1"/>
                </a:solidFill>
                <a:latin typeface="Gotham Rounded Light" pitchFamily="50" charset="0"/>
              </a:rPr>
              <a:t>Kartal </a:t>
            </a:r>
            <a:r>
              <a:rPr lang="tr-TR" sz="800" dirty="0">
                <a:solidFill>
                  <a:schemeClr val="bg1"/>
                </a:solidFill>
                <a:latin typeface="Gotham Rounded Light" pitchFamily="50" charset="0"/>
              </a:rPr>
              <a:t>/ İSTANBUL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0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314">
        <p14:prism/>
      </p:transition>
    </mc:Choice>
    <mc:Fallback xmlns="">
      <p:transition spd="slow" advClick="0" advTm="63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 descr="karanlık, resim, gece göğü içeren bir resim&#10;&#10;Açıklama otomatik olarak oluşturuldu">
            <a:extLst>
              <a:ext uri="{FF2B5EF4-FFF2-40B4-BE49-F238E27FC236}">
                <a16:creationId xmlns:a16="http://schemas.microsoft.com/office/drawing/2014/main" id="{CA23EA94-CE2A-0B22-BFB4-F5513B6E3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" r="2" b="2"/>
          <a:stretch/>
        </p:blipFill>
        <p:spPr>
          <a:xfrm>
            <a:off x="0" y="59001"/>
            <a:ext cx="9137489" cy="4928824"/>
          </a:xfrm>
          <a:noFill/>
        </p:spPr>
      </p:pic>
      <p:pic>
        <p:nvPicPr>
          <p:cNvPr id="6" name="Picture 2" descr="\\Drobo\work\Design Archive\Presentations\EchoPos\Outs\Kurumsal Sunum\Sunum PNGs\3_Alt Çizgi.png">
            <a:extLst>
              <a:ext uri="{FF2B5EF4-FFF2-40B4-BE49-F238E27FC236}">
                <a16:creationId xmlns:a16="http://schemas.microsoft.com/office/drawing/2014/main" id="{89D576E9-F43A-52A8-96EE-3B1F3A37D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Drobo\work\Design Archive\Presentations\EchoPos\Outs\Kurumsal Sunum\Sunum PNGs\3_Alt Çizgi.png">
            <a:extLst>
              <a:ext uri="{FF2B5EF4-FFF2-40B4-BE49-F238E27FC236}">
                <a16:creationId xmlns:a16="http://schemas.microsoft.com/office/drawing/2014/main" id="{971A0217-0D4F-0CB0-BF0F-B6D3220F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6511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4FB8F79E-E1BC-CE53-9D56-8645EB90EF6B}"/>
              </a:ext>
            </a:extLst>
          </p:cNvPr>
          <p:cNvGrpSpPr/>
          <p:nvPr/>
        </p:nvGrpSpPr>
        <p:grpSpPr>
          <a:xfrm>
            <a:off x="0" y="730202"/>
            <a:ext cx="3851920" cy="564166"/>
            <a:chOff x="0" y="730201"/>
            <a:chExt cx="6516684" cy="833437"/>
          </a:xfrm>
        </p:grpSpPr>
        <p:pic>
          <p:nvPicPr>
            <p:cNvPr id="9" name="Picture 4" descr="\\Drobo\work\Design Archive\Presentations\EchoPos\Outs\Kurumsal Sunum\Sunum PNGs\4_Dikdörtgen.png">
              <a:extLst>
                <a:ext uri="{FF2B5EF4-FFF2-40B4-BE49-F238E27FC236}">
                  <a16:creationId xmlns:a16="http://schemas.microsoft.com/office/drawing/2014/main" id="{BEFBC5FD-526F-C805-B759-899B12CDE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30201"/>
              <a:ext cx="6516684" cy="833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Metin kutusu 9">
              <a:extLst>
                <a:ext uri="{FF2B5EF4-FFF2-40B4-BE49-F238E27FC236}">
                  <a16:creationId xmlns:a16="http://schemas.microsoft.com/office/drawing/2014/main" id="{D368F307-6F64-AF01-9DA4-0AEA06BC91FB}"/>
                </a:ext>
              </a:extLst>
            </p:cNvPr>
            <p:cNvSpPr txBox="1"/>
            <p:nvPr/>
          </p:nvSpPr>
          <p:spPr>
            <a:xfrm>
              <a:off x="215515" y="769259"/>
              <a:ext cx="6228692" cy="613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100" dirty="0">
                  <a:solidFill>
                    <a:schemeClr val="bg1"/>
                  </a:solidFill>
                  <a:latin typeface="Gotham Rounded Light" pitchFamily="50" charset="0"/>
                </a:rPr>
                <a:t>İştiraklerimiz aracılığıyla geliştirdiğimiz eşsiz büyüme modeli</a:t>
              </a:r>
            </a:p>
            <a:p>
              <a:endParaRPr lang="tr-TR" sz="1000" dirty="0">
                <a:solidFill>
                  <a:schemeClr val="bg1"/>
                </a:solidFill>
                <a:latin typeface="Gotham Rounded Light" pitchFamily="50" charset="0"/>
              </a:endParaRPr>
            </a:p>
          </p:txBody>
        </p:sp>
      </p:grpSp>
      <p:sp>
        <p:nvSpPr>
          <p:cNvPr id="11" name="Yuvarlatılmış Dikdörtgen 3">
            <a:extLst>
              <a:ext uri="{FF2B5EF4-FFF2-40B4-BE49-F238E27FC236}">
                <a16:creationId xmlns:a16="http://schemas.microsoft.com/office/drawing/2014/main" id="{2F9A5955-E792-1BA7-B4AE-6D33EAB555AF}"/>
              </a:ext>
            </a:extLst>
          </p:cNvPr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BİZ KİMİZ?</a:t>
            </a:r>
          </a:p>
        </p:txBody>
      </p:sp>
      <p:pic>
        <p:nvPicPr>
          <p:cNvPr id="17" name="Picture 3" descr="\\Drobo\work\Design Archive\Presentations\EchoPos\Outs\Kurumsal Sunum\Sunum PNGs\4_Timeline.png">
            <a:extLst>
              <a:ext uri="{FF2B5EF4-FFF2-40B4-BE49-F238E27FC236}">
                <a16:creationId xmlns:a16="http://schemas.microsoft.com/office/drawing/2014/main" id="{1BFC3A3F-1116-6ACE-928C-E4A3567C7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r="23620" b="28356"/>
          <a:stretch/>
        </p:blipFill>
        <p:spPr bwMode="auto">
          <a:xfrm>
            <a:off x="35173" y="2715766"/>
            <a:ext cx="5553429" cy="3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\\Drobo\work\Design Archive\Presentations\EchoPos\Outs\Kurumsal Sunum\Sunum PNGs\4_Timeline.png">
            <a:extLst>
              <a:ext uri="{FF2B5EF4-FFF2-40B4-BE49-F238E27FC236}">
                <a16:creationId xmlns:a16="http://schemas.microsoft.com/office/drawing/2014/main" id="{D55085A2-7E9A-451F-9544-EC7432334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73239" b="28356"/>
          <a:stretch/>
        </p:blipFill>
        <p:spPr bwMode="auto">
          <a:xfrm>
            <a:off x="5616941" y="2731089"/>
            <a:ext cx="2050757" cy="3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\\Drobo\work\Design Archive\Presentations\EchoPos\Outs\Kurumsal Sunum\Sunum PNGs\4_Timeline.png">
            <a:extLst>
              <a:ext uri="{FF2B5EF4-FFF2-40B4-BE49-F238E27FC236}">
                <a16:creationId xmlns:a16="http://schemas.microsoft.com/office/drawing/2014/main" id="{AB70BFAB-A944-35AE-C0B9-BF63400BD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r="73239" b="28356"/>
          <a:stretch/>
        </p:blipFill>
        <p:spPr bwMode="auto">
          <a:xfrm>
            <a:off x="7057747" y="2739290"/>
            <a:ext cx="2050757" cy="34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etin kutusu 22">
            <a:extLst>
              <a:ext uri="{FF2B5EF4-FFF2-40B4-BE49-F238E27FC236}">
                <a16:creationId xmlns:a16="http://schemas.microsoft.com/office/drawing/2014/main" id="{B521D62B-F064-0EEB-28A3-A91509CAFFFD}"/>
              </a:ext>
            </a:extLst>
          </p:cNvPr>
          <p:cNvSpPr txBox="1"/>
          <p:nvPr/>
        </p:nvSpPr>
        <p:spPr>
          <a:xfrm>
            <a:off x="582023" y="1937244"/>
            <a:ext cx="893633" cy="65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Ünvan ve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Yönetim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Değişikliği Aktif Bank</a:t>
            </a:r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E4C1439B-CD07-89A3-5EBC-F4E763131AF1}"/>
              </a:ext>
            </a:extLst>
          </p:cNvPr>
          <p:cNvGrpSpPr/>
          <p:nvPr/>
        </p:nvGrpSpPr>
        <p:grpSpPr>
          <a:xfrm>
            <a:off x="-11240" y="1977400"/>
            <a:ext cx="755558" cy="759827"/>
            <a:chOff x="182465" y="2120220"/>
            <a:chExt cx="755558" cy="759827"/>
          </a:xfrm>
        </p:grpSpPr>
        <p:pic>
          <p:nvPicPr>
            <p:cNvPr id="25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F4D1A557-D34A-EB81-688C-B4F9CDD4D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65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Metin kutusu 25">
              <a:extLst>
                <a:ext uri="{FF2B5EF4-FFF2-40B4-BE49-F238E27FC236}">
                  <a16:creationId xmlns:a16="http://schemas.microsoft.com/office/drawing/2014/main" id="{988C7D27-0B25-523F-A691-A4DB46FDD42E}"/>
                </a:ext>
              </a:extLst>
            </p:cNvPr>
            <p:cNvSpPr txBox="1"/>
            <p:nvPr/>
          </p:nvSpPr>
          <p:spPr>
            <a:xfrm>
              <a:off x="261532" y="2328030"/>
              <a:ext cx="6062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1999</a:t>
              </a:r>
            </a:p>
          </p:txBody>
        </p:sp>
      </p:grp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99A20280-6C24-8B3C-D461-FB20ACF25D2D}"/>
              </a:ext>
            </a:extLst>
          </p:cNvPr>
          <p:cNvSpPr txBox="1"/>
          <p:nvPr/>
        </p:nvSpPr>
        <p:spPr>
          <a:xfrm>
            <a:off x="-180528" y="3130101"/>
            <a:ext cx="104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Çalık Bank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'ın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</p:txBody>
      </p:sp>
      <p:pic>
        <p:nvPicPr>
          <p:cNvPr id="28" name="Picture 4" descr="\\Drobo\work\Design Archive\Presentations\EchoPos\Outs\Kurumsal Sunum\Sunum PNGs\Logolar\Aktif Bank.png">
            <a:extLst>
              <a:ext uri="{FF2B5EF4-FFF2-40B4-BE49-F238E27FC236}">
                <a16:creationId xmlns:a16="http://schemas.microsoft.com/office/drawing/2014/main" id="{10F349DD-B188-0B6B-6D4A-F3B4C91B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9255"/>
            <a:ext cx="936104" cy="22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 28">
            <a:extLst>
              <a:ext uri="{FF2B5EF4-FFF2-40B4-BE49-F238E27FC236}">
                <a16:creationId xmlns:a16="http://schemas.microsoft.com/office/drawing/2014/main" id="{4F4636A5-8F70-D2CB-3950-FBB91D3C6294}"/>
              </a:ext>
            </a:extLst>
          </p:cNvPr>
          <p:cNvGrpSpPr/>
          <p:nvPr/>
        </p:nvGrpSpPr>
        <p:grpSpPr>
          <a:xfrm>
            <a:off x="611560" y="3128317"/>
            <a:ext cx="755558" cy="759827"/>
            <a:chOff x="1018507" y="3147814"/>
            <a:chExt cx="755558" cy="759827"/>
          </a:xfrm>
        </p:grpSpPr>
        <p:pic>
          <p:nvPicPr>
            <p:cNvPr id="30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D2E35BF8-3EF4-79E8-27B6-23465E0B3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507" y="3147814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Metin kutusu 30">
              <a:extLst>
                <a:ext uri="{FF2B5EF4-FFF2-40B4-BE49-F238E27FC236}">
                  <a16:creationId xmlns:a16="http://schemas.microsoft.com/office/drawing/2014/main" id="{BCBA462D-C7DA-CE50-05A3-7B8CAFA6BDDC}"/>
                </a:ext>
              </a:extLst>
            </p:cNvPr>
            <p:cNvSpPr txBox="1"/>
            <p:nvPr/>
          </p:nvSpPr>
          <p:spPr>
            <a:xfrm>
              <a:off x="1066740" y="3358835"/>
              <a:ext cx="659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2007</a:t>
              </a:r>
            </a:p>
          </p:txBody>
        </p:sp>
      </p:grpSp>
      <p:grpSp>
        <p:nvGrpSpPr>
          <p:cNvPr id="32" name="Grup 31">
            <a:extLst>
              <a:ext uri="{FF2B5EF4-FFF2-40B4-BE49-F238E27FC236}">
                <a16:creationId xmlns:a16="http://schemas.microsoft.com/office/drawing/2014/main" id="{E9B2AA07-BED4-82FA-5A36-CA4A42830706}"/>
              </a:ext>
            </a:extLst>
          </p:cNvPr>
          <p:cNvGrpSpPr/>
          <p:nvPr/>
        </p:nvGrpSpPr>
        <p:grpSpPr>
          <a:xfrm>
            <a:off x="1363844" y="2024082"/>
            <a:ext cx="755558" cy="759827"/>
            <a:chOff x="1873474" y="2120220"/>
            <a:chExt cx="755558" cy="759827"/>
          </a:xfrm>
        </p:grpSpPr>
        <p:pic>
          <p:nvPicPr>
            <p:cNvPr id="33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5BC9E0D3-D5DC-6B7D-AD26-C10208AD9E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474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Metin kutusu 33">
              <a:extLst>
                <a:ext uri="{FF2B5EF4-FFF2-40B4-BE49-F238E27FC236}">
                  <a16:creationId xmlns:a16="http://schemas.microsoft.com/office/drawing/2014/main" id="{5233AC61-A246-4B8A-32CC-86C8EF1B1940}"/>
                </a:ext>
              </a:extLst>
            </p:cNvPr>
            <p:cNvSpPr txBox="1"/>
            <p:nvPr/>
          </p:nvSpPr>
          <p:spPr>
            <a:xfrm>
              <a:off x="1931557" y="2331873"/>
              <a:ext cx="6687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2008</a:t>
              </a:r>
            </a:p>
          </p:txBody>
        </p:sp>
      </p:grp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94A4B212-E145-C22D-0C3D-0147DA1023B5}"/>
              </a:ext>
            </a:extLst>
          </p:cNvPr>
          <p:cNvSpPr txBox="1"/>
          <p:nvPr/>
        </p:nvSpPr>
        <p:spPr>
          <a:xfrm>
            <a:off x="1217772" y="3132337"/>
            <a:ext cx="90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EKent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’in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Satın Alınması </a:t>
            </a:r>
          </a:p>
        </p:txBody>
      </p:sp>
      <p:pic>
        <p:nvPicPr>
          <p:cNvPr id="36" name="Resim 35">
            <a:extLst>
              <a:ext uri="{FF2B5EF4-FFF2-40B4-BE49-F238E27FC236}">
                <a16:creationId xmlns:a16="http://schemas.microsoft.com/office/drawing/2014/main" id="{C491924A-386C-596E-7AD1-36E5BDE05C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302" y="3497974"/>
            <a:ext cx="438467" cy="338838"/>
          </a:xfrm>
          <a:prstGeom prst="rect">
            <a:avLst/>
          </a:prstGeom>
        </p:spPr>
      </p:pic>
      <p:grpSp>
        <p:nvGrpSpPr>
          <p:cNvPr id="37" name="Grup 36">
            <a:extLst>
              <a:ext uri="{FF2B5EF4-FFF2-40B4-BE49-F238E27FC236}">
                <a16:creationId xmlns:a16="http://schemas.microsoft.com/office/drawing/2014/main" id="{7F225149-E44E-F7D4-3AFB-0CD49FC60856}"/>
              </a:ext>
            </a:extLst>
          </p:cNvPr>
          <p:cNvGrpSpPr/>
          <p:nvPr/>
        </p:nvGrpSpPr>
        <p:grpSpPr>
          <a:xfrm>
            <a:off x="2052366" y="3080445"/>
            <a:ext cx="755558" cy="759827"/>
            <a:chOff x="2721668" y="3147814"/>
            <a:chExt cx="755558" cy="759827"/>
          </a:xfrm>
        </p:grpSpPr>
        <p:pic>
          <p:nvPicPr>
            <p:cNvPr id="38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89B17BCD-490A-1486-66C0-DA2489AB4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668" y="3147814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Metin kutusu 38">
              <a:extLst>
                <a:ext uri="{FF2B5EF4-FFF2-40B4-BE49-F238E27FC236}">
                  <a16:creationId xmlns:a16="http://schemas.microsoft.com/office/drawing/2014/main" id="{EA4E3D87-3703-E73E-01D6-EED229754963}"/>
                </a:ext>
              </a:extLst>
            </p:cNvPr>
            <p:cNvSpPr txBox="1"/>
            <p:nvPr/>
          </p:nvSpPr>
          <p:spPr>
            <a:xfrm>
              <a:off x="2823201" y="3355438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2010</a:t>
              </a:r>
            </a:p>
          </p:txBody>
        </p:sp>
      </p:grp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8CEF8C7F-FCE1-129E-0697-37CC520B3BBA}"/>
              </a:ext>
            </a:extLst>
          </p:cNvPr>
          <p:cNvSpPr txBox="1"/>
          <p:nvPr/>
        </p:nvSpPr>
        <p:spPr>
          <a:xfrm>
            <a:off x="1949765" y="2202418"/>
            <a:ext cx="104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UPT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’nin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</a:p>
        </p:txBody>
      </p:sp>
      <p:pic>
        <p:nvPicPr>
          <p:cNvPr id="43" name="Resim 42">
            <a:extLst>
              <a:ext uri="{FF2B5EF4-FFF2-40B4-BE49-F238E27FC236}">
                <a16:creationId xmlns:a16="http://schemas.microsoft.com/office/drawing/2014/main" id="{24F49FCB-6BA7-5AD8-D60A-A93FC3006A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68" y="1954633"/>
            <a:ext cx="343174" cy="223363"/>
          </a:xfrm>
          <a:prstGeom prst="rect">
            <a:avLst/>
          </a:prstGeom>
        </p:spPr>
      </p:pic>
      <p:grpSp>
        <p:nvGrpSpPr>
          <p:cNvPr id="44" name="Grup 43">
            <a:extLst>
              <a:ext uri="{FF2B5EF4-FFF2-40B4-BE49-F238E27FC236}">
                <a16:creationId xmlns:a16="http://schemas.microsoft.com/office/drawing/2014/main" id="{654C962E-7ECD-2C7C-B9C7-EB5A801E98D3}"/>
              </a:ext>
            </a:extLst>
          </p:cNvPr>
          <p:cNvGrpSpPr/>
          <p:nvPr/>
        </p:nvGrpSpPr>
        <p:grpSpPr>
          <a:xfrm>
            <a:off x="2736322" y="2024082"/>
            <a:ext cx="755558" cy="759827"/>
            <a:chOff x="3577813" y="2120220"/>
            <a:chExt cx="755558" cy="759827"/>
          </a:xfrm>
        </p:grpSpPr>
        <p:pic>
          <p:nvPicPr>
            <p:cNvPr id="45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69ECAFFE-9C5D-4F07-7329-1F7447EF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813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Metin kutusu 45">
              <a:extLst>
                <a:ext uri="{FF2B5EF4-FFF2-40B4-BE49-F238E27FC236}">
                  <a16:creationId xmlns:a16="http://schemas.microsoft.com/office/drawing/2014/main" id="{497538F8-78CA-25C2-DDA7-A057F601DDDF}"/>
                </a:ext>
              </a:extLst>
            </p:cNvPr>
            <p:cNvSpPr txBox="1"/>
            <p:nvPr/>
          </p:nvSpPr>
          <p:spPr>
            <a:xfrm>
              <a:off x="3684221" y="2331873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2013</a:t>
              </a:r>
            </a:p>
          </p:txBody>
        </p:sp>
      </p:grp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3C0F55EE-A513-F480-2A7E-7DC1EB14C1BF}"/>
              </a:ext>
            </a:extLst>
          </p:cNvPr>
          <p:cNvSpPr txBox="1"/>
          <p:nvPr/>
        </p:nvSpPr>
        <p:spPr>
          <a:xfrm>
            <a:off x="2555776" y="3080445"/>
            <a:ext cx="11524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Pavo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’nun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Sigortayeri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’nin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Türkiye'de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İlk Mudaraba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Sukuk İhracı</a:t>
            </a:r>
          </a:p>
        </p:txBody>
      </p:sp>
      <p:pic>
        <p:nvPicPr>
          <p:cNvPr id="48" name="Picture 6" descr="\\Drobo\work\Design Archive\Presentations\EchoPos\Outs\Kurumsal Sunum\Sunum PNGs\Logolar\Sigortayeri.png">
            <a:extLst>
              <a:ext uri="{FF2B5EF4-FFF2-40B4-BE49-F238E27FC236}">
                <a16:creationId xmlns:a16="http://schemas.microsoft.com/office/drawing/2014/main" id="{39B30457-4F85-97FB-8E8D-6F5CEE323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927" y="4172870"/>
            <a:ext cx="532266" cy="18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" descr="\\Drobo\work\Design Archive\Presentations\EchoPos\Outs\Kurumsal Sunum\Sunum PNGs\Logolar\Pavo.png">
            <a:extLst>
              <a:ext uri="{FF2B5EF4-FFF2-40B4-BE49-F238E27FC236}">
                <a16:creationId xmlns:a16="http://schemas.microsoft.com/office/drawing/2014/main" id="{EF1F8F8D-0CF6-3418-C809-CC9C16A17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81" y="4216241"/>
            <a:ext cx="394748" cy="11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up 49">
            <a:extLst>
              <a:ext uri="{FF2B5EF4-FFF2-40B4-BE49-F238E27FC236}">
                <a16:creationId xmlns:a16="http://schemas.microsoft.com/office/drawing/2014/main" id="{B7275968-A959-C2B5-1580-86090160F2F6}"/>
              </a:ext>
            </a:extLst>
          </p:cNvPr>
          <p:cNvGrpSpPr/>
          <p:nvPr/>
        </p:nvGrpSpPr>
        <p:grpSpPr>
          <a:xfrm>
            <a:off x="3456402" y="3095679"/>
            <a:ext cx="755558" cy="759827"/>
            <a:chOff x="4418785" y="3147814"/>
            <a:chExt cx="755558" cy="759827"/>
          </a:xfrm>
        </p:grpSpPr>
        <p:pic>
          <p:nvPicPr>
            <p:cNvPr id="51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2871544F-6E08-ED6E-7A16-2CB4E8065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8785" y="3147814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Metin kutusu 51">
              <a:extLst>
                <a:ext uri="{FF2B5EF4-FFF2-40B4-BE49-F238E27FC236}">
                  <a16:creationId xmlns:a16="http://schemas.microsoft.com/office/drawing/2014/main" id="{4CF19953-718B-92EA-2CEE-510C5596E614}"/>
                </a:ext>
              </a:extLst>
            </p:cNvPr>
            <p:cNvSpPr txBox="1"/>
            <p:nvPr/>
          </p:nvSpPr>
          <p:spPr>
            <a:xfrm>
              <a:off x="4535491" y="3359995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2014</a:t>
              </a:r>
            </a:p>
          </p:txBody>
        </p:sp>
      </p:grp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D5DF8D2A-BD5B-7E60-EF2C-D3A6B5D229C3}"/>
              </a:ext>
            </a:extLst>
          </p:cNvPr>
          <p:cNvSpPr txBox="1"/>
          <p:nvPr/>
        </p:nvSpPr>
        <p:spPr>
          <a:xfrm>
            <a:off x="3310329" y="1922735"/>
            <a:ext cx="10477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N Kolay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’ın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Passolig</a:t>
            </a:r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’in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Devreye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Alınması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</p:txBody>
      </p:sp>
      <p:pic>
        <p:nvPicPr>
          <p:cNvPr id="54" name="Picture 12" descr="\\Drobo\work\Design Archive\Presentations\EchoPos\Outs\Kurumsal Sunum\Sunum PNGs\Logolar\Nkolay.png">
            <a:extLst>
              <a:ext uri="{FF2B5EF4-FFF2-40B4-BE49-F238E27FC236}">
                <a16:creationId xmlns:a16="http://schemas.microsoft.com/office/drawing/2014/main" id="{DB3FCAC7-5BDD-17D0-F88B-998E23FC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953" y="1503691"/>
            <a:ext cx="366989" cy="36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 descr="\\Drobo\work\Design Archive\Presentations\EchoPos\Outs\Kurumsal Sunum\Sunum PNGs\Logolar\Passolig.png">
            <a:extLst>
              <a:ext uri="{FF2B5EF4-FFF2-40B4-BE49-F238E27FC236}">
                <a16:creationId xmlns:a16="http://schemas.microsoft.com/office/drawing/2014/main" id="{FE848026-93BA-44B3-8877-1E2BE657C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387" y="1682866"/>
            <a:ext cx="432049" cy="8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up 55">
            <a:extLst>
              <a:ext uri="{FF2B5EF4-FFF2-40B4-BE49-F238E27FC236}">
                <a16:creationId xmlns:a16="http://schemas.microsoft.com/office/drawing/2014/main" id="{7B60090C-E9D8-A92A-9BD7-F0AC9936EA39}"/>
              </a:ext>
            </a:extLst>
          </p:cNvPr>
          <p:cNvGrpSpPr/>
          <p:nvPr/>
        </p:nvGrpSpPr>
        <p:grpSpPr>
          <a:xfrm>
            <a:off x="4128692" y="2033502"/>
            <a:ext cx="755558" cy="759827"/>
            <a:chOff x="5274930" y="2120220"/>
            <a:chExt cx="755558" cy="759827"/>
          </a:xfrm>
        </p:grpSpPr>
        <p:pic>
          <p:nvPicPr>
            <p:cNvPr id="57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4C9119CF-9D27-14C3-5281-03E347A033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493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Metin kutusu 57">
              <a:extLst>
                <a:ext uri="{FF2B5EF4-FFF2-40B4-BE49-F238E27FC236}">
                  <a16:creationId xmlns:a16="http://schemas.microsoft.com/office/drawing/2014/main" id="{EDFAC60B-E4FF-2185-C3DF-4BBCD0529B36}"/>
                </a:ext>
              </a:extLst>
            </p:cNvPr>
            <p:cNvSpPr txBox="1"/>
            <p:nvPr/>
          </p:nvSpPr>
          <p:spPr>
            <a:xfrm>
              <a:off x="5384583" y="2331873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2015</a:t>
              </a:r>
            </a:p>
          </p:txBody>
        </p:sp>
      </p:grpSp>
      <p:pic>
        <p:nvPicPr>
          <p:cNvPr id="59" name="Resim 58">
            <a:extLst>
              <a:ext uri="{FF2B5EF4-FFF2-40B4-BE49-F238E27FC236}">
                <a16:creationId xmlns:a16="http://schemas.microsoft.com/office/drawing/2014/main" id="{6C6F3884-E4C3-4A83-D91D-12AC114379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7299" y="3624216"/>
            <a:ext cx="571429" cy="171429"/>
          </a:xfrm>
          <a:prstGeom prst="rect">
            <a:avLst/>
          </a:prstGeom>
        </p:spPr>
      </p:pic>
      <p:sp>
        <p:nvSpPr>
          <p:cNvPr id="60" name="Metin kutusu 59">
            <a:extLst>
              <a:ext uri="{FF2B5EF4-FFF2-40B4-BE49-F238E27FC236}">
                <a16:creationId xmlns:a16="http://schemas.microsoft.com/office/drawing/2014/main" id="{B1D68F92-05B3-8E13-9376-B61F566777AF}"/>
              </a:ext>
            </a:extLst>
          </p:cNvPr>
          <p:cNvSpPr txBox="1"/>
          <p:nvPr/>
        </p:nvSpPr>
        <p:spPr>
          <a:xfrm>
            <a:off x="3898408" y="3116830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Aktif Portföy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</p:txBody>
      </p:sp>
      <p:grpSp>
        <p:nvGrpSpPr>
          <p:cNvPr id="61" name="Grup 60">
            <a:extLst>
              <a:ext uri="{FF2B5EF4-FFF2-40B4-BE49-F238E27FC236}">
                <a16:creationId xmlns:a16="http://schemas.microsoft.com/office/drawing/2014/main" id="{3F51B030-4DEC-5C0B-1358-E49A388F6074}"/>
              </a:ext>
            </a:extLst>
          </p:cNvPr>
          <p:cNvGrpSpPr/>
          <p:nvPr/>
        </p:nvGrpSpPr>
        <p:grpSpPr>
          <a:xfrm>
            <a:off x="4788024" y="3123044"/>
            <a:ext cx="935182" cy="935182"/>
            <a:chOff x="7956376" y="3166105"/>
            <a:chExt cx="935182" cy="935182"/>
          </a:xfrm>
        </p:grpSpPr>
        <p:pic>
          <p:nvPicPr>
            <p:cNvPr id="62" name="Picture 3" descr="\\Drobo\WORK\Design Archive\Presentations\EchoPos\Outs\Kurumsal Sunum\Sunum PNGs\4_Mavi Daire.png">
              <a:extLst>
                <a:ext uri="{FF2B5EF4-FFF2-40B4-BE49-F238E27FC236}">
                  <a16:creationId xmlns:a16="http://schemas.microsoft.com/office/drawing/2014/main" id="{DFEA55EC-D2ED-9230-9C16-9AEC5D69B6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3166105"/>
              <a:ext cx="935182" cy="935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Metin kutusu 62">
              <a:extLst>
                <a:ext uri="{FF2B5EF4-FFF2-40B4-BE49-F238E27FC236}">
                  <a16:creationId xmlns:a16="http://schemas.microsoft.com/office/drawing/2014/main" id="{AD985D46-278A-CD92-4A51-BC3905A56D50}"/>
                </a:ext>
              </a:extLst>
            </p:cNvPr>
            <p:cNvSpPr txBox="1"/>
            <p:nvPr/>
          </p:nvSpPr>
          <p:spPr>
            <a:xfrm>
              <a:off x="8085134" y="3315494"/>
              <a:ext cx="6622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bg1"/>
                  </a:solidFill>
                  <a:latin typeface="Gotham Rounded Medium" pitchFamily="50" charset="0"/>
                </a:rPr>
                <a:t>2016</a:t>
              </a:r>
            </a:p>
            <a:p>
              <a:pPr algn="ctr"/>
              <a:r>
                <a:rPr lang="tr-TR" sz="1600" dirty="0">
                  <a:solidFill>
                    <a:srgbClr val="FF0000"/>
                  </a:solidFill>
                  <a:latin typeface="Gotham Rounded Medium" pitchFamily="50" charset="0"/>
                </a:rPr>
                <a:t>*</a:t>
              </a:r>
              <a:r>
                <a:rPr lang="tr-TR" sz="1200" dirty="0">
                  <a:solidFill>
                    <a:schemeClr val="bg1"/>
                  </a:solidFill>
                  <a:latin typeface="Gotham Rounded Medium" pitchFamily="50" charset="0"/>
                </a:rPr>
                <a:t>EYLÜL</a:t>
              </a:r>
            </a:p>
          </p:txBody>
        </p:sp>
      </p:grp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7597B88E-A4C7-80A3-1B86-6F6268943CBE}"/>
              </a:ext>
            </a:extLst>
          </p:cNvPr>
          <p:cNvSpPr txBox="1"/>
          <p:nvPr/>
        </p:nvSpPr>
        <p:spPr>
          <a:xfrm>
            <a:off x="4637505" y="2121835"/>
            <a:ext cx="116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400" dirty="0">
                <a:solidFill>
                  <a:srgbClr val="FF0000"/>
                </a:solidFill>
                <a:latin typeface="Gotham Rounded Medium" pitchFamily="50" charset="0"/>
              </a:rPr>
              <a:t>*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EchoPOS</a:t>
            </a:r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’ un </a:t>
            </a:r>
          </a:p>
          <a:p>
            <a:pPr algn="ctr"/>
            <a:r>
              <a:rPr lang="tr-TR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</a:p>
          <a:p>
            <a:pPr algn="ctr"/>
            <a:endParaRPr lang="tr-TR" sz="1100" dirty="0">
              <a:solidFill>
                <a:schemeClr val="tx1">
                  <a:lumMod val="50000"/>
                  <a:lumOff val="50000"/>
                </a:schemeClr>
              </a:solidFill>
              <a:latin typeface="Gotham Rounded Light" pitchFamily="50" charset="0"/>
            </a:endParaRPr>
          </a:p>
        </p:txBody>
      </p:sp>
      <p:pic>
        <p:nvPicPr>
          <p:cNvPr id="65" name="Picture 3" descr="\\Drobo\work\Design Archive\Presentations\EchoPos\Outs\Kurumsal Sunum\Sunum PNGs\0_Echopos Logo.png">
            <a:extLst>
              <a:ext uri="{FF2B5EF4-FFF2-40B4-BE49-F238E27FC236}">
                <a16:creationId xmlns:a16="http://schemas.microsoft.com/office/drawing/2014/main" id="{F351A398-AC52-BE7F-C837-B4386B41B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70" y="1705906"/>
            <a:ext cx="912598" cy="32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up 65">
            <a:extLst>
              <a:ext uri="{FF2B5EF4-FFF2-40B4-BE49-F238E27FC236}">
                <a16:creationId xmlns:a16="http://schemas.microsoft.com/office/drawing/2014/main" id="{77F74FBE-884B-9097-65FE-4A17E53BBFD1}"/>
              </a:ext>
            </a:extLst>
          </p:cNvPr>
          <p:cNvGrpSpPr/>
          <p:nvPr/>
        </p:nvGrpSpPr>
        <p:grpSpPr>
          <a:xfrm>
            <a:off x="5591408" y="2047611"/>
            <a:ext cx="755558" cy="759827"/>
            <a:chOff x="6970140" y="2120220"/>
            <a:chExt cx="755558" cy="759827"/>
          </a:xfrm>
        </p:grpSpPr>
        <p:pic>
          <p:nvPicPr>
            <p:cNvPr id="67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41D5C913-1128-7B7E-B434-4CC38CFD7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Metin kutusu 67">
              <a:extLst>
                <a:ext uri="{FF2B5EF4-FFF2-40B4-BE49-F238E27FC236}">
                  <a16:creationId xmlns:a16="http://schemas.microsoft.com/office/drawing/2014/main" id="{6AB53979-F1CF-72E2-5DD5-2A68814BDF85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2018</a:t>
              </a:r>
            </a:p>
          </p:txBody>
        </p:sp>
      </p:grp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AB3559E4-210D-844C-044A-0D993DF42693}"/>
              </a:ext>
            </a:extLst>
          </p:cNvPr>
          <p:cNvSpPr txBox="1"/>
          <p:nvPr/>
        </p:nvSpPr>
        <p:spPr>
          <a:xfrm>
            <a:off x="5320504" y="3075806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İnnovaban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</p:txBody>
      </p:sp>
      <p:pic>
        <p:nvPicPr>
          <p:cNvPr id="70" name="Resim 69">
            <a:extLst>
              <a:ext uri="{FF2B5EF4-FFF2-40B4-BE49-F238E27FC236}">
                <a16:creationId xmlns:a16="http://schemas.microsoft.com/office/drawing/2014/main" id="{2C5420C4-4CAB-275B-31D9-2884108A4C4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52" y="3361782"/>
            <a:ext cx="847524" cy="598564"/>
          </a:xfrm>
          <a:prstGeom prst="rect">
            <a:avLst/>
          </a:prstGeom>
        </p:spPr>
      </p:pic>
      <p:grpSp>
        <p:nvGrpSpPr>
          <p:cNvPr id="71" name="Grup 70">
            <a:extLst>
              <a:ext uri="{FF2B5EF4-FFF2-40B4-BE49-F238E27FC236}">
                <a16:creationId xmlns:a16="http://schemas.microsoft.com/office/drawing/2014/main" id="{DFF63185-86BF-7777-5129-F94CFE98C4BD}"/>
              </a:ext>
            </a:extLst>
          </p:cNvPr>
          <p:cNvGrpSpPr/>
          <p:nvPr/>
        </p:nvGrpSpPr>
        <p:grpSpPr>
          <a:xfrm>
            <a:off x="6276329" y="3092763"/>
            <a:ext cx="755558" cy="759827"/>
            <a:chOff x="6970140" y="2120220"/>
            <a:chExt cx="755558" cy="759827"/>
          </a:xfrm>
        </p:grpSpPr>
        <p:pic>
          <p:nvPicPr>
            <p:cNvPr id="72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01174CD2-B958-E8D0-7061-517BC795D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Metin kutusu 72">
              <a:extLst>
                <a:ext uri="{FF2B5EF4-FFF2-40B4-BE49-F238E27FC236}">
                  <a16:creationId xmlns:a16="http://schemas.microsoft.com/office/drawing/2014/main" id="{6EF20D5E-C841-61B1-C722-9AAD90525E85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2019</a:t>
              </a:r>
            </a:p>
          </p:txBody>
        </p:sp>
      </p:grpSp>
      <p:sp>
        <p:nvSpPr>
          <p:cNvPr id="74" name="Metin kutusu 73">
            <a:extLst>
              <a:ext uri="{FF2B5EF4-FFF2-40B4-BE49-F238E27FC236}">
                <a16:creationId xmlns:a16="http://schemas.microsoft.com/office/drawing/2014/main" id="{976E9B16-632F-CE91-DFD8-72FB9BA013C8}"/>
              </a:ext>
            </a:extLst>
          </p:cNvPr>
          <p:cNvSpPr txBox="1"/>
          <p:nvPr/>
        </p:nvSpPr>
        <p:spPr>
          <a:xfrm>
            <a:off x="6008459" y="2254885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Secom 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</p:txBody>
      </p:sp>
      <p:pic>
        <p:nvPicPr>
          <p:cNvPr id="76" name="Resim 75">
            <a:extLst>
              <a:ext uri="{FF2B5EF4-FFF2-40B4-BE49-F238E27FC236}">
                <a16:creationId xmlns:a16="http://schemas.microsoft.com/office/drawing/2014/main" id="{D3CDE6BD-D829-799F-E428-4C2B12928F3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00235" y="2054721"/>
            <a:ext cx="466667" cy="209524"/>
          </a:xfrm>
          <a:prstGeom prst="rect">
            <a:avLst/>
          </a:prstGeom>
        </p:spPr>
      </p:pic>
      <p:grpSp>
        <p:nvGrpSpPr>
          <p:cNvPr id="77" name="Grup 76">
            <a:extLst>
              <a:ext uri="{FF2B5EF4-FFF2-40B4-BE49-F238E27FC236}">
                <a16:creationId xmlns:a16="http://schemas.microsoft.com/office/drawing/2014/main" id="{09EA6C64-3C6C-43BA-157F-B0EFF4A007C9}"/>
              </a:ext>
            </a:extLst>
          </p:cNvPr>
          <p:cNvGrpSpPr/>
          <p:nvPr/>
        </p:nvGrpSpPr>
        <p:grpSpPr>
          <a:xfrm>
            <a:off x="6981309" y="2044880"/>
            <a:ext cx="755558" cy="759827"/>
            <a:chOff x="6970140" y="2120220"/>
            <a:chExt cx="755558" cy="759827"/>
          </a:xfrm>
        </p:grpSpPr>
        <p:pic>
          <p:nvPicPr>
            <p:cNvPr id="78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0995BC74-56E8-243A-C900-76267B953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Metin kutusu 78">
              <a:extLst>
                <a:ext uri="{FF2B5EF4-FFF2-40B4-BE49-F238E27FC236}">
                  <a16:creationId xmlns:a16="http://schemas.microsoft.com/office/drawing/2014/main" id="{EFE6319F-2A6C-FCE1-A485-8D01C53F301E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2020</a:t>
              </a:r>
            </a:p>
          </p:txBody>
        </p:sp>
      </p:grpSp>
      <p:sp>
        <p:nvSpPr>
          <p:cNvPr id="80" name="Metin kutusu 79">
            <a:extLst>
              <a:ext uri="{FF2B5EF4-FFF2-40B4-BE49-F238E27FC236}">
                <a16:creationId xmlns:a16="http://schemas.microsoft.com/office/drawing/2014/main" id="{804320C3-F3E3-C544-D092-CBCAF2C85FDA}"/>
              </a:ext>
            </a:extLst>
          </p:cNvPr>
          <p:cNvSpPr txBox="1"/>
          <p:nvPr/>
        </p:nvSpPr>
        <p:spPr>
          <a:xfrm>
            <a:off x="6751153" y="3096813"/>
            <a:ext cx="126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Workindo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Light" pitchFamily="50" charset="0"/>
              </a:rPr>
              <a:t>Kuruluşu</a:t>
            </a:r>
            <a:endParaRPr lang="tr-TR" sz="900" dirty="0">
              <a:solidFill>
                <a:schemeClr val="tx1">
                  <a:lumMod val="50000"/>
                  <a:lumOff val="50000"/>
                </a:schemeClr>
              </a:solidFill>
              <a:latin typeface="Gotham Rounded Medium" pitchFamily="50" charset="0"/>
            </a:endParaRPr>
          </a:p>
        </p:txBody>
      </p:sp>
      <p:pic>
        <p:nvPicPr>
          <p:cNvPr id="81" name="Resim 80" descr="metin içeren bir resim&#10;&#10;Açıklama otomatik olarak oluşturuldu">
            <a:extLst>
              <a:ext uri="{FF2B5EF4-FFF2-40B4-BE49-F238E27FC236}">
                <a16:creationId xmlns:a16="http://schemas.microsoft.com/office/drawing/2014/main" id="{DE1D559A-A09B-7B17-A61D-FFD5B57BEA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580" y="3472676"/>
            <a:ext cx="648197" cy="117450"/>
          </a:xfrm>
          <a:prstGeom prst="rect">
            <a:avLst/>
          </a:prstGeom>
        </p:spPr>
      </p:pic>
      <p:grpSp>
        <p:nvGrpSpPr>
          <p:cNvPr id="82" name="Grup 81">
            <a:extLst>
              <a:ext uri="{FF2B5EF4-FFF2-40B4-BE49-F238E27FC236}">
                <a16:creationId xmlns:a16="http://schemas.microsoft.com/office/drawing/2014/main" id="{BC0F165C-6078-2F1A-BBCC-495ACFD45E4A}"/>
              </a:ext>
            </a:extLst>
          </p:cNvPr>
          <p:cNvGrpSpPr/>
          <p:nvPr/>
        </p:nvGrpSpPr>
        <p:grpSpPr>
          <a:xfrm>
            <a:off x="7736867" y="3075806"/>
            <a:ext cx="755558" cy="759827"/>
            <a:chOff x="6970140" y="2120220"/>
            <a:chExt cx="755558" cy="759827"/>
          </a:xfrm>
        </p:grpSpPr>
        <p:pic>
          <p:nvPicPr>
            <p:cNvPr id="83" name="Picture 2" descr="\\Drobo\WORK\Design Archive\Presentations\EchoPos\Outs\Kurumsal Sunum\Sunum PNGs\4_Daire.png">
              <a:extLst>
                <a:ext uri="{FF2B5EF4-FFF2-40B4-BE49-F238E27FC236}">
                  <a16:creationId xmlns:a16="http://schemas.microsoft.com/office/drawing/2014/main" id="{172EE846-C946-F44D-3DB5-7FD6DA91E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0140" y="2120220"/>
              <a:ext cx="755558" cy="75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Metin kutusu 83">
              <a:extLst>
                <a:ext uri="{FF2B5EF4-FFF2-40B4-BE49-F238E27FC236}">
                  <a16:creationId xmlns:a16="http://schemas.microsoft.com/office/drawing/2014/main" id="{A246DED0-ED4F-D342-F3C0-11B215873E58}"/>
                </a:ext>
              </a:extLst>
            </p:cNvPr>
            <p:cNvSpPr txBox="1"/>
            <p:nvPr/>
          </p:nvSpPr>
          <p:spPr>
            <a:xfrm>
              <a:off x="7080129" y="2331424"/>
              <a:ext cx="550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400" dirty="0">
                  <a:solidFill>
                    <a:srgbClr val="5EBDCD"/>
                  </a:solidFill>
                  <a:latin typeface="Gotham Rounded Medium" pitchFamily="50" charset="0"/>
                </a:rPr>
                <a:t>2022</a:t>
              </a:r>
            </a:p>
          </p:txBody>
        </p:sp>
      </p:grpSp>
      <p:pic>
        <p:nvPicPr>
          <p:cNvPr id="1030" name="Picture 6" descr="logo">
            <a:extLst>
              <a:ext uri="{FF2B5EF4-FFF2-40B4-BE49-F238E27FC236}">
                <a16:creationId xmlns:a16="http://schemas.microsoft.com/office/drawing/2014/main" id="{1299B61A-53C3-D7BF-2F80-C9241C1D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890" y="3912541"/>
            <a:ext cx="394748" cy="27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7FF3D43-AE20-5BC5-E92B-70A42D8A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26" y="4233421"/>
            <a:ext cx="641430" cy="64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611AF7F-87F9-E370-055A-E0B1E497B888}"/>
              </a:ext>
            </a:extLst>
          </p:cNvPr>
          <p:cNvSpPr txBox="1"/>
          <p:nvPr/>
        </p:nvSpPr>
        <p:spPr>
          <a:xfrm>
            <a:off x="7608905" y="1935531"/>
            <a:ext cx="11524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Emlak Girişim Kuruluşu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Aktif Ventures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Kuruluşu</a:t>
            </a:r>
          </a:p>
          <a:p>
            <a:pPr algn="ctr"/>
            <a:r>
              <a:rPr lang="tr-T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Aktif Tech Kuruluşu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A5D882A-CAF7-76B0-9FD2-D4C296FC042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429583" y="3955720"/>
            <a:ext cx="755558" cy="1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8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4696" y="-27041"/>
            <a:ext cx="9192072" cy="517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 1"/>
          <p:cNvGrpSpPr/>
          <p:nvPr/>
        </p:nvGrpSpPr>
        <p:grpSpPr>
          <a:xfrm>
            <a:off x="3356865" y="2142896"/>
            <a:ext cx="2430270" cy="857709"/>
            <a:chOff x="2717794" y="2142896"/>
            <a:chExt cx="2430270" cy="857709"/>
          </a:xfrm>
        </p:grpSpPr>
        <p:sp>
          <p:nvSpPr>
            <p:cNvPr id="4" name="Yuvarlatılmış Dikdörtgen 3"/>
            <p:cNvSpPr/>
            <p:nvPr/>
          </p:nvSpPr>
          <p:spPr>
            <a:xfrm>
              <a:off x="3455876" y="2568557"/>
              <a:ext cx="1692188" cy="432048"/>
            </a:xfrm>
            <a:prstGeom prst="roundRect">
              <a:avLst>
                <a:gd name="adj" fmla="val 9172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dirty="0">
                  <a:solidFill>
                    <a:schemeClr val="accent4"/>
                  </a:solidFill>
                  <a:latin typeface="Gotham Rounded Book" pitchFamily="50" charset="0"/>
                </a:rPr>
                <a:t>KİMDİR?</a:t>
              </a:r>
            </a:p>
          </p:txBody>
        </p:sp>
        <p:sp>
          <p:nvSpPr>
            <p:cNvPr id="5" name="Metin kutusu 4"/>
            <p:cNvSpPr txBox="1"/>
            <p:nvPr/>
          </p:nvSpPr>
          <p:spPr>
            <a:xfrm>
              <a:off x="2717794" y="2142896"/>
              <a:ext cx="20162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solidFill>
                    <a:schemeClr val="bg1">
                      <a:lumMod val="95000"/>
                    </a:schemeClr>
                  </a:solidFill>
                  <a:latin typeface="Gotham Rounded Bold" pitchFamily="50" charset="0"/>
                  <a:cs typeface="Adobe Arabic" pitchFamily="18" charset="-78"/>
                </a:rPr>
                <a:t>ECHOPOS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12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573">
        <p14:prism/>
      </p:transition>
    </mc:Choice>
    <mc:Fallback xmlns="">
      <p:transition spd="slow" advTm="3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robo\WORK\Design Archive\Presentations\EchoPos\Outs\Kurumsal Sunum\Sunum PNGs\6_Sağ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7"/>
            <a:ext cx="9144000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Drobo\WORK\Design Archive\Presentations\EchoPos\Outs\Kurumsal Sunum\Sunum PNGs\6_Sol B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" y="-10193"/>
            <a:ext cx="9162120" cy="51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BİZ KİMİZ?</a:t>
            </a:r>
          </a:p>
        </p:txBody>
      </p:sp>
      <p:pic>
        <p:nvPicPr>
          <p:cNvPr id="4100" name="Picture 4" descr="\\Drobo\WORK\Design Archive\Presentations\EchoPos\Outs\Kurumsal Sunum\Sunum PNGs\6_Dikdörtge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71550"/>
            <a:ext cx="6012160" cy="672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Drobo\WORK\Design Archive\Presentations\EchoPos\Outs\Kurumsal Sunum\Sunum PNGs\6_Logolar Kut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896" y="2571750"/>
            <a:ext cx="6162676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 9"/>
          <p:cNvGrpSpPr/>
          <p:nvPr/>
        </p:nvGrpSpPr>
        <p:grpSpPr>
          <a:xfrm>
            <a:off x="4483380" y="2859782"/>
            <a:ext cx="3450751" cy="648072"/>
            <a:chOff x="4483380" y="2859782"/>
            <a:chExt cx="3450751" cy="648072"/>
          </a:xfrm>
        </p:grpSpPr>
        <p:pic>
          <p:nvPicPr>
            <p:cNvPr id="4102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27507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08076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39714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\\Drobo\WORK\Design Archive\Presentations\EchoPos\Outs\Kurumsal Sunum\Sunum PNGs\12_Çzigi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541932" y="3115655"/>
              <a:ext cx="648072" cy="13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Metin kutusu 7"/>
          <p:cNvSpPr txBox="1"/>
          <p:nvPr/>
        </p:nvSpPr>
        <p:spPr>
          <a:xfrm>
            <a:off x="323528" y="867411"/>
            <a:ext cx="519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Light" pitchFamily="50" charset="0"/>
              </a:rPr>
              <a:t>“BORSADA GONG </a:t>
            </a:r>
            <a:r>
              <a:rPr lang="tr-TR" dirty="0">
                <a:solidFill>
                  <a:schemeClr val="bg1"/>
                </a:solidFill>
                <a:latin typeface="Gotham Rounded Medium" pitchFamily="50" charset="0"/>
              </a:rPr>
              <a:t>"ECHOPOS" </a:t>
            </a:r>
            <a:r>
              <a:rPr lang="tr-TR" dirty="0">
                <a:solidFill>
                  <a:schemeClr val="bg1"/>
                </a:solidFill>
                <a:latin typeface="Gotham Rounded Light" pitchFamily="50" charset="0"/>
              </a:rPr>
              <a:t>İÇİN ÇALDI”</a:t>
            </a:r>
          </a:p>
        </p:txBody>
      </p:sp>
      <p:sp>
        <p:nvSpPr>
          <p:cNvPr id="9" name="Metin kutusu 8"/>
          <p:cNvSpPr txBox="1"/>
          <p:nvPr/>
        </p:nvSpPr>
        <p:spPr>
          <a:xfrm>
            <a:off x="5940152" y="771550"/>
            <a:ext cx="3244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00" dirty="0">
                <a:solidFill>
                  <a:schemeClr val="bg1"/>
                </a:solidFill>
                <a:latin typeface="Gotham Rounded Light" pitchFamily="50" charset="0"/>
              </a:rPr>
              <a:t>Türkiye’nin </a:t>
            </a:r>
            <a:r>
              <a:rPr lang="tr-TR" sz="1000" dirty="0">
                <a:solidFill>
                  <a:schemeClr val="bg1"/>
                </a:solidFill>
                <a:latin typeface="Gotham Rounded Medium" pitchFamily="50" charset="0"/>
              </a:rPr>
              <a:t>en büyük özel sermayeli yatırım </a:t>
            </a:r>
          </a:p>
          <a:p>
            <a:r>
              <a:rPr lang="tr-TR" sz="1000" dirty="0">
                <a:solidFill>
                  <a:schemeClr val="bg1"/>
                </a:solidFill>
                <a:latin typeface="Gotham Rounded Medium" pitchFamily="50" charset="0"/>
              </a:rPr>
              <a:t>bankası Aktif Bank</a:t>
            </a:r>
            <a:r>
              <a:rPr lang="tr-TR" sz="1000" dirty="0">
                <a:solidFill>
                  <a:schemeClr val="bg1"/>
                </a:solidFill>
                <a:latin typeface="Gotham Rounded Light" pitchFamily="50" charset="0"/>
              </a:rPr>
              <a:t>, ödeme sistemleri ve </a:t>
            </a:r>
          </a:p>
          <a:p>
            <a:r>
              <a:rPr lang="tr-TR" sz="1000" dirty="0">
                <a:solidFill>
                  <a:schemeClr val="bg1"/>
                </a:solidFill>
                <a:latin typeface="Gotham Rounded Light" pitchFamily="50" charset="0"/>
              </a:rPr>
              <a:t>otomasyon alanının öncü firmalarından </a:t>
            </a:r>
          </a:p>
          <a:p>
            <a:r>
              <a:rPr lang="tr-TR" sz="1000" dirty="0">
                <a:solidFill>
                  <a:schemeClr val="bg1"/>
                </a:solidFill>
                <a:latin typeface="Gotham Rounded Medium" pitchFamily="50" charset="0"/>
              </a:rPr>
              <a:t>Robotpos</a:t>
            </a:r>
            <a:r>
              <a:rPr lang="tr-TR" sz="1000" dirty="0">
                <a:solidFill>
                  <a:schemeClr val="bg1"/>
                </a:solidFill>
                <a:latin typeface="Gotham Rounded Light" pitchFamily="50" charset="0"/>
              </a:rPr>
              <a:t> ile ortak bir girişimi olan </a:t>
            </a:r>
            <a:r>
              <a:rPr lang="tr-TR" sz="1000" dirty="0">
                <a:solidFill>
                  <a:schemeClr val="bg1"/>
                </a:solidFill>
                <a:latin typeface="Gotham Rounded Medium" pitchFamily="50" charset="0"/>
              </a:rPr>
              <a:t>EchoPos</a:t>
            </a:r>
            <a:r>
              <a:rPr lang="tr-TR" sz="1000" dirty="0">
                <a:solidFill>
                  <a:schemeClr val="bg1"/>
                </a:solidFill>
                <a:latin typeface="Gotham Rounded Light" pitchFamily="50" charset="0"/>
              </a:rPr>
              <a:t>’u </a:t>
            </a:r>
          </a:p>
          <a:p>
            <a:r>
              <a:rPr lang="tr-TR" sz="1000" dirty="0">
                <a:solidFill>
                  <a:schemeClr val="bg1"/>
                </a:solidFill>
                <a:latin typeface="Gotham Rounded Light" pitchFamily="50" charset="0"/>
              </a:rPr>
              <a:t>Borsa İstanbul Özel Pazar üzerinden yatırımla </a:t>
            </a:r>
          </a:p>
          <a:p>
            <a:r>
              <a:rPr lang="tr-TR" sz="1000" dirty="0">
                <a:solidFill>
                  <a:schemeClr val="bg1"/>
                </a:solidFill>
                <a:latin typeface="Gotham Rounded Light" pitchFamily="50" charset="0"/>
              </a:rPr>
              <a:t>Eylül 2016’da hayata geçirdi.</a:t>
            </a:r>
          </a:p>
        </p:txBody>
      </p:sp>
      <p:pic>
        <p:nvPicPr>
          <p:cNvPr id="21" name="Picture 21">
            <a:hlinkClick r:id="rId9"/>
            <a:extLst>
              <a:ext uri="{FF2B5EF4-FFF2-40B4-BE49-F238E27FC236}">
                <a16:creationId xmlns:a16="http://schemas.microsoft.com/office/drawing/2014/main" id="{58538A54-BA9B-4EB3-A350-C064FF7415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5725" y="3053515"/>
            <a:ext cx="1070833" cy="305357"/>
          </a:xfrm>
          <a:prstGeom prst="rect">
            <a:avLst/>
          </a:prstGeom>
        </p:spPr>
      </p:pic>
      <p:pic>
        <p:nvPicPr>
          <p:cNvPr id="22" name="Picture 23">
            <a:hlinkClick r:id="rId11"/>
            <a:extLst>
              <a:ext uri="{FF2B5EF4-FFF2-40B4-BE49-F238E27FC236}">
                <a16:creationId xmlns:a16="http://schemas.microsoft.com/office/drawing/2014/main" id="{C7B48908-193A-49D7-8BED-191A137086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5079" y="3003798"/>
            <a:ext cx="665283" cy="354701"/>
          </a:xfrm>
          <a:prstGeom prst="rect">
            <a:avLst/>
          </a:prstGeom>
        </p:spPr>
      </p:pic>
      <p:pic>
        <p:nvPicPr>
          <p:cNvPr id="23" name="Picture 25">
            <a:hlinkClick r:id="rId13"/>
            <a:extLst>
              <a:ext uri="{FF2B5EF4-FFF2-40B4-BE49-F238E27FC236}">
                <a16:creationId xmlns:a16="http://schemas.microsoft.com/office/drawing/2014/main" id="{BB05ADF9-8B92-496F-8CC9-9285DB3B55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86402" y="3028373"/>
            <a:ext cx="962024" cy="305549"/>
          </a:xfrm>
          <a:prstGeom prst="rect">
            <a:avLst/>
          </a:prstGeom>
        </p:spPr>
      </p:pic>
      <p:pic>
        <p:nvPicPr>
          <p:cNvPr id="24" name="Picture 26">
            <a:hlinkClick r:id="rId15"/>
            <a:extLst>
              <a:ext uri="{FF2B5EF4-FFF2-40B4-BE49-F238E27FC236}">
                <a16:creationId xmlns:a16="http://schemas.microsoft.com/office/drawing/2014/main" id="{7F64270E-AFE4-4F78-9FF6-86D7700D4F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5910" y="2911686"/>
            <a:ext cx="1021210" cy="570204"/>
          </a:xfrm>
          <a:prstGeom prst="rect">
            <a:avLst/>
          </a:prstGeom>
        </p:spPr>
      </p:pic>
      <p:pic>
        <p:nvPicPr>
          <p:cNvPr id="25" name="Picture 19">
            <a:hlinkClick r:id="rId17"/>
            <a:extLst>
              <a:ext uri="{FF2B5EF4-FFF2-40B4-BE49-F238E27FC236}">
                <a16:creationId xmlns:a16="http://schemas.microsoft.com/office/drawing/2014/main" id="{1B4C2B40-26E4-4E74-8B4B-9E98962BEDD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06144" y="3025042"/>
            <a:ext cx="1217207" cy="3218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65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robo\WORK\Design Archive\Presentations\EchoPos\Outs\Kurumsal Sunum\Sunum PNGs\7_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9"/>
            <a:ext cx="9144000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Drobo\WORK\Design Archive\Presentations\EchoPos\Outs\Kurumsal Sunum\Sunum PNGs\7_Sa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067" y="-20538"/>
            <a:ext cx="96010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\\Drobo\WORK\Design Archive\Presentations\EchoPos\Outs\Kurumsal Sunum\Sunum PNGs\7_Sa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067" y="2499742"/>
            <a:ext cx="960106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Drobo\WORK\Design Archive\Presentations\EchoPos\Outs\Kurumsal Sunum\Sunum PNGs\7_So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466"/>
            <a:ext cx="9464036" cy="532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113231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>
                <a:solidFill>
                  <a:srgbClr val="8477CA"/>
                </a:solidFill>
                <a:latin typeface="Gotham Rounded Medium" pitchFamily="50" charset="0"/>
              </a:rPr>
              <a:t>EKİBİMİZ</a:t>
            </a:r>
            <a:endParaRPr lang="tr-TR" sz="1400" dirty="0">
              <a:solidFill>
                <a:srgbClr val="8477CA"/>
              </a:solidFill>
              <a:latin typeface="Gotham Rounded Medium" pitchFamily="50" charset="0"/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6347768" y="675110"/>
            <a:ext cx="1536600" cy="1536600"/>
            <a:chOff x="6347768" y="675110"/>
            <a:chExt cx="1536600" cy="1536600"/>
          </a:xfrm>
        </p:grpSpPr>
        <p:pic>
          <p:nvPicPr>
            <p:cNvPr id="5125" name="Picture 5" descr="\\Drobo\WORK\Design Archive\Presentations\EchoPos\Outs\Kurumsal Sunum\Sunum PNGs\7_5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768" y="675110"/>
              <a:ext cx="1536600" cy="1536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6582470" y="944242"/>
              <a:ext cx="8867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5400" dirty="0">
                  <a:solidFill>
                    <a:schemeClr val="bg1"/>
                  </a:solidFill>
                  <a:latin typeface="Gotham Rounded Bold" pitchFamily="50" charset="0"/>
                </a:rPr>
                <a:t>78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803994" y="1983891"/>
            <a:ext cx="1391742" cy="1391742"/>
            <a:chOff x="803994" y="1983891"/>
            <a:chExt cx="1391742" cy="1391742"/>
          </a:xfrm>
        </p:grpSpPr>
        <p:pic>
          <p:nvPicPr>
            <p:cNvPr id="5127" name="Picture 7" descr="\\Drobo\WORK\Design Archive\Presentations\EchoPos\Outs\Kurumsal Sunum\Sunum PNGs\7_2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94" y="1983891"/>
              <a:ext cx="1391742" cy="13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Metin kutusu 29"/>
            <p:cNvSpPr txBox="1"/>
            <p:nvPr/>
          </p:nvSpPr>
          <p:spPr>
            <a:xfrm>
              <a:off x="1035657" y="2242877"/>
              <a:ext cx="8098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dirty="0">
                  <a:solidFill>
                    <a:schemeClr val="bg1"/>
                  </a:solidFill>
                  <a:latin typeface="Gotham Rounded Bold" pitchFamily="50" charset="0"/>
                </a:rPr>
                <a:t>31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2195736" y="3309015"/>
            <a:ext cx="1220256" cy="1225426"/>
            <a:chOff x="2195736" y="3309015"/>
            <a:chExt cx="1220256" cy="1225426"/>
          </a:xfrm>
        </p:grpSpPr>
        <p:pic>
          <p:nvPicPr>
            <p:cNvPr id="5126" name="Picture 6" descr="\\Drobo\WORK\Design Archive\Presentations\EchoPos\Outs\Kurumsal Sunum\Sunum PNGs\7_6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3309015"/>
              <a:ext cx="1220256" cy="122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Metin kutusu 30"/>
            <p:cNvSpPr txBox="1"/>
            <p:nvPr/>
          </p:nvSpPr>
          <p:spPr>
            <a:xfrm>
              <a:off x="2318021" y="3563075"/>
              <a:ext cx="96051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500" dirty="0">
                  <a:solidFill>
                    <a:schemeClr val="bg1"/>
                  </a:solidFill>
                  <a:latin typeface="Gotham Rounded Bold" pitchFamily="50" charset="0"/>
                </a:rPr>
                <a:t>%32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5569117" y="3309016"/>
            <a:ext cx="1220256" cy="1225426"/>
            <a:chOff x="5569117" y="3309016"/>
            <a:chExt cx="1220256" cy="1225426"/>
          </a:xfrm>
        </p:grpSpPr>
        <p:pic>
          <p:nvPicPr>
            <p:cNvPr id="5128" name="Picture 8" descr="\\Drobo\WORK\Design Archive\Presentations\EchoPos\Outs\Kurumsal Sunum\Sunum PNGs\7_44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117" y="3309016"/>
              <a:ext cx="1220256" cy="1225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Metin kutusu 31"/>
            <p:cNvSpPr txBox="1"/>
            <p:nvPr/>
          </p:nvSpPr>
          <p:spPr>
            <a:xfrm>
              <a:off x="5686120" y="3599170"/>
              <a:ext cx="96051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3500" dirty="0">
                  <a:solidFill>
                    <a:schemeClr val="bg1"/>
                  </a:solidFill>
                  <a:latin typeface="Gotham Rounded Bold" pitchFamily="50" charset="0"/>
                </a:rPr>
                <a:t>%68</a:t>
              </a: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2026071" y="1234510"/>
            <a:ext cx="4345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Gotham Rounded Light" pitchFamily="50" charset="0"/>
              </a:rPr>
              <a:t>ŞİRKETİMİZDE ÇALIŞAN </a:t>
            </a:r>
            <a:r>
              <a:rPr lang="tr-TR" dirty="0">
                <a:solidFill>
                  <a:schemeClr val="bg1"/>
                </a:solidFill>
                <a:latin typeface="Gotham Rounded Medium" pitchFamily="50" charset="0"/>
              </a:rPr>
              <a:t>KİŞİ SAYISI</a:t>
            </a:r>
          </a:p>
        </p:txBody>
      </p:sp>
      <p:sp>
        <p:nvSpPr>
          <p:cNvPr id="34" name="Metin kutusu 33"/>
          <p:cNvSpPr txBox="1"/>
          <p:nvPr/>
        </p:nvSpPr>
        <p:spPr>
          <a:xfrm>
            <a:off x="2178471" y="2511355"/>
            <a:ext cx="188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Gotham Rounded Light" pitchFamily="50" charset="0"/>
              </a:rPr>
              <a:t>ORTALAMA </a:t>
            </a:r>
            <a:r>
              <a:rPr lang="tr-TR" sz="1600" dirty="0">
                <a:solidFill>
                  <a:schemeClr val="bg1"/>
                </a:solidFill>
                <a:latin typeface="Gotham Rounded Medium" pitchFamily="50" charset="0"/>
              </a:rPr>
              <a:t>YAŞ</a:t>
            </a:r>
          </a:p>
        </p:txBody>
      </p:sp>
      <p:grpSp>
        <p:nvGrpSpPr>
          <p:cNvPr id="8" name="Grup 7"/>
          <p:cNvGrpSpPr/>
          <p:nvPr/>
        </p:nvGrpSpPr>
        <p:grpSpPr>
          <a:xfrm>
            <a:off x="4716016" y="2307571"/>
            <a:ext cx="4040288" cy="707886"/>
            <a:chOff x="4716016" y="2307571"/>
            <a:chExt cx="4040288" cy="707886"/>
          </a:xfrm>
        </p:grpSpPr>
        <p:sp>
          <p:nvSpPr>
            <p:cNvPr id="35" name="Metin kutusu 34"/>
            <p:cNvSpPr txBox="1"/>
            <p:nvPr/>
          </p:nvSpPr>
          <p:spPr>
            <a:xfrm>
              <a:off x="4716016" y="2511355"/>
              <a:ext cx="2900729" cy="3385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bg1"/>
                  </a:solidFill>
                  <a:latin typeface="Gotham Rounded Light" pitchFamily="50" charset="0"/>
                </a:rPr>
                <a:t>AR–GE / IT TAKIM HACMİ: </a:t>
              </a:r>
              <a:endParaRPr lang="tr-TR" sz="4000" dirty="0">
                <a:solidFill>
                  <a:schemeClr val="bg1"/>
                </a:solidFill>
                <a:latin typeface="Gotham Rounded Bold" pitchFamily="50" charset="0"/>
              </a:endParaRPr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7297250" y="2307571"/>
              <a:ext cx="1459054" cy="70788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tr-TR" sz="4000" dirty="0">
                  <a:solidFill>
                    <a:schemeClr val="bg1"/>
                  </a:solidFill>
                  <a:latin typeface="Gotham Rounded Medium" pitchFamily="50" charset="0"/>
                </a:rPr>
                <a:t>%19,2</a:t>
              </a:r>
            </a:p>
          </p:txBody>
        </p:sp>
      </p:grpSp>
      <p:sp>
        <p:nvSpPr>
          <p:cNvPr id="37" name="Metin kutusu 36"/>
          <p:cNvSpPr txBox="1"/>
          <p:nvPr/>
        </p:nvSpPr>
        <p:spPr>
          <a:xfrm>
            <a:off x="3400824" y="3745364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Gotham Rounded Medium" pitchFamily="50" charset="0"/>
              </a:rPr>
              <a:t>KADIN</a:t>
            </a:r>
            <a:r>
              <a:rPr lang="tr-TR" sz="1600" dirty="0">
                <a:solidFill>
                  <a:schemeClr val="bg1"/>
                </a:solidFill>
                <a:latin typeface="Gotham Rounded Light" pitchFamily="50" charset="0"/>
              </a:rPr>
              <a:t> ÇALIŞAN</a:t>
            </a:r>
            <a:endParaRPr lang="tr-TR" sz="1600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  <p:sp>
        <p:nvSpPr>
          <p:cNvPr id="38" name="Metin kutusu 37"/>
          <p:cNvSpPr txBox="1"/>
          <p:nvPr/>
        </p:nvSpPr>
        <p:spPr>
          <a:xfrm>
            <a:off x="6764044" y="3745364"/>
            <a:ext cx="1912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>
                <a:solidFill>
                  <a:schemeClr val="bg1"/>
                </a:solidFill>
                <a:latin typeface="Gotham Rounded Medium" pitchFamily="50" charset="0"/>
              </a:rPr>
              <a:t>ERKEK</a:t>
            </a:r>
            <a:r>
              <a:rPr lang="tr-TR" sz="1600" dirty="0">
                <a:solidFill>
                  <a:schemeClr val="bg1"/>
                </a:solidFill>
                <a:latin typeface="Gotham Rounded Light" pitchFamily="50" charset="0"/>
              </a:rPr>
              <a:t> ÇALIŞAN</a:t>
            </a:r>
            <a:endParaRPr lang="tr-TR" sz="1600" dirty="0">
              <a:solidFill>
                <a:schemeClr val="bg1"/>
              </a:solidFill>
              <a:latin typeface="Gotham Rounded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Drobo\WORK\Design Archive\Presentations\EchoPos\Outs\Kurumsal Sunum\Sunum PNGs\9_Sağ B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3999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Drobo\WORK\Design Archive\Presentations\EchoPos\Outs\Kurumsal Sunum\Sunum PNGs\9_Sol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39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BİZ KİMİZ?</a:t>
            </a:r>
          </a:p>
        </p:txBody>
      </p:sp>
      <p:pic>
        <p:nvPicPr>
          <p:cNvPr id="7173" name="Picture 5" descr="\\Drobo\WORK\Design Archive\Presentations\EchoPos\Outs\Kurumsal Sunum\Sunum PNGs\9_Logo Kut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9822"/>
            <a:ext cx="6680398" cy="12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251520" y="906565"/>
            <a:ext cx="5256584" cy="657073"/>
            <a:chOff x="251520" y="906565"/>
            <a:chExt cx="5256584" cy="657073"/>
          </a:xfrm>
        </p:grpSpPr>
        <p:pic>
          <p:nvPicPr>
            <p:cNvPr id="7172" name="Picture 4" descr="\\Drobo\WORK\Design Archive\Presentations\EchoPos\Outs\Kurumsal Sunum\Sunum PNGs\9_Title Kutu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51520" y="906565"/>
              <a:ext cx="5256584" cy="65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Metin kutusu 1"/>
            <p:cNvSpPr txBox="1"/>
            <p:nvPr/>
          </p:nvSpPr>
          <p:spPr>
            <a:xfrm>
              <a:off x="568929" y="1131590"/>
              <a:ext cx="4795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chemeClr val="bg1"/>
                  </a:solidFill>
                  <a:latin typeface="Gotham Rounded Medium" pitchFamily="50" charset="0"/>
                </a:rPr>
                <a:t>GELECEĞE DOKUNAN </a:t>
              </a:r>
              <a:r>
                <a:rPr lang="tr-TR" dirty="0">
                  <a:solidFill>
                    <a:schemeClr val="bg1"/>
                  </a:solidFill>
                  <a:latin typeface="Gotham Rounded Light" pitchFamily="50" charset="0"/>
                </a:rPr>
                <a:t>SATIŞ DENEYİMİ</a:t>
              </a: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588156" y="1667450"/>
            <a:ext cx="396044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EchoPOS markası ile Eylül 2016 yılında faaliyetlerine </a:t>
            </a:r>
          </a:p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başlayan Echo Bilgi Yönetim Sistemleri A.Ş.;</a:t>
            </a:r>
          </a:p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  </a:t>
            </a:r>
          </a:p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2023 yılı sonunda perakende sektörü için ilk tercih </a:t>
            </a:r>
          </a:p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edilen </a:t>
            </a:r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Medium" pitchFamily="50" charset="0"/>
              </a:rPr>
              <a:t>“Yeni Nesil Çözüm Ortağı” </a:t>
            </a:r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olmayı, işletmelerin </a:t>
            </a:r>
          </a:p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ön ve arka ofisleri için uçtan uca ödeme sistemleri ve </a:t>
            </a:r>
          </a:p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entegrasyon çözümleri sunarak, sektörde ilk </a:t>
            </a:r>
          </a:p>
          <a:p>
            <a:r>
              <a:rPr lang="tr-T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rPr>
              <a:t>sıraya oturmayı hedeflemektedir.</a:t>
            </a:r>
          </a:p>
          <a:p>
            <a:endParaRPr lang="tr-TR" sz="1050" dirty="0">
              <a:solidFill>
                <a:schemeClr val="tx1">
                  <a:lumMod val="50000"/>
                  <a:lumOff val="50000"/>
                </a:schemeClr>
              </a:solidFill>
              <a:latin typeface="Gotham Rounded Book" pitchFamily="50" charset="0"/>
            </a:endParaRPr>
          </a:p>
        </p:txBody>
      </p:sp>
      <p:grpSp>
        <p:nvGrpSpPr>
          <p:cNvPr id="8" name="Grup 7"/>
          <p:cNvGrpSpPr/>
          <p:nvPr/>
        </p:nvGrpSpPr>
        <p:grpSpPr>
          <a:xfrm>
            <a:off x="755576" y="3383320"/>
            <a:ext cx="2952328" cy="804395"/>
            <a:chOff x="755576" y="3383320"/>
            <a:chExt cx="2952328" cy="804395"/>
          </a:xfrm>
        </p:grpSpPr>
        <p:pic>
          <p:nvPicPr>
            <p:cNvPr id="7174" name="WİNDOWS LOGO" descr="\\Drobo\WORK\Design Archive\Presentations\EchoPos\Outs\Kurumsal Sunum\Sunum PNGs\9_Windows 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383320"/>
              <a:ext cx="804395" cy="804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Metin kutusu 5"/>
            <p:cNvSpPr txBox="1"/>
            <p:nvPr/>
          </p:nvSpPr>
          <p:spPr>
            <a:xfrm>
              <a:off x="1547664" y="3555560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Medium" pitchFamily="50" charset="0"/>
                </a:rPr>
                <a:t>Ingenico</a:t>
              </a:r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 marka yeni nesil yazarkasa </a:t>
              </a:r>
            </a:p>
            <a:p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ile entegre çalışan Windows tabanlı </a:t>
              </a:r>
            </a:p>
            <a:p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otomasyon sistemleri</a:t>
              </a:r>
            </a:p>
            <a:p>
              <a:endParaRPr lang="tr-T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 Rounded Book" pitchFamily="50" charset="0"/>
              </a:endParaRP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800651" y="3383320"/>
            <a:ext cx="2931589" cy="804395"/>
            <a:chOff x="3800651" y="3383320"/>
            <a:chExt cx="2931589" cy="804395"/>
          </a:xfrm>
        </p:grpSpPr>
        <p:pic>
          <p:nvPicPr>
            <p:cNvPr id="7175" name="Picture 7" descr="\\Drobo\WORK\Design Archive\Presentations\EchoPos\Outs\Kurumsal Sunum\Sunum PNGs\9_Android 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0651" y="3383320"/>
              <a:ext cx="804395" cy="804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Metin kutusu 13"/>
            <p:cNvSpPr txBox="1"/>
            <p:nvPr/>
          </p:nvSpPr>
          <p:spPr>
            <a:xfrm>
              <a:off x="4572000" y="3604164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KOBİ’lere yönelik </a:t>
              </a:r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Medium" pitchFamily="50" charset="0"/>
                </a:rPr>
                <a:t>“Mobil Tabanlı” </a:t>
              </a:r>
            </a:p>
            <a:p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çözüm alternatifleri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22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robo\WORK\Design Archive\Presentations\EchoPos\Outs\Kurumsal Sunum\Sunum PNGs\Texture B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993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 6"/>
          <p:cNvGrpSpPr/>
          <p:nvPr/>
        </p:nvGrpSpPr>
        <p:grpSpPr>
          <a:xfrm>
            <a:off x="268319" y="627534"/>
            <a:ext cx="2520281" cy="1920363"/>
            <a:chOff x="268319" y="627534"/>
            <a:chExt cx="2520281" cy="1920363"/>
          </a:xfrm>
        </p:grpSpPr>
        <p:grpSp>
          <p:nvGrpSpPr>
            <p:cNvPr id="3" name="Grup 2"/>
            <p:cNvGrpSpPr/>
            <p:nvPr/>
          </p:nvGrpSpPr>
          <p:grpSpPr>
            <a:xfrm>
              <a:off x="268319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8195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Metin kutusu 1"/>
            <p:cNvSpPr txBox="1"/>
            <p:nvPr/>
          </p:nvSpPr>
          <p:spPr>
            <a:xfrm>
              <a:off x="846400" y="646851"/>
              <a:ext cx="1433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SATIN ALMA 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YERİNE KİRALAMA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467544" y="1160322"/>
            <a:ext cx="2232248" cy="981144"/>
            <a:chOff x="467544" y="1160322"/>
            <a:chExt cx="2232248" cy="981144"/>
          </a:xfrm>
        </p:grpSpPr>
        <p:sp>
          <p:nvSpPr>
            <p:cNvPr id="6" name="Metin kutusu 5"/>
            <p:cNvSpPr txBox="1"/>
            <p:nvPr/>
          </p:nvSpPr>
          <p:spPr>
            <a:xfrm>
              <a:off x="467544" y="1679801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Kazandıkça ödeme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Servis Hizmeti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Yatırım maliyetinin olmaması</a:t>
              </a:r>
            </a:p>
          </p:txBody>
        </p:sp>
        <p:pic>
          <p:nvPicPr>
            <p:cNvPr id="1026" name="Picture 2" descr="\\Drobo\work\Design Archive\Presentations\EchoPos\Outs\Kurumsal Sunum\Sunum PNGs\10_Sepet İko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778" y="1160322"/>
              <a:ext cx="385780" cy="40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 11"/>
          <p:cNvGrpSpPr/>
          <p:nvPr/>
        </p:nvGrpSpPr>
        <p:grpSpPr>
          <a:xfrm>
            <a:off x="3275855" y="627534"/>
            <a:ext cx="2520281" cy="1920363"/>
            <a:chOff x="3275855" y="627534"/>
            <a:chExt cx="2520281" cy="1920363"/>
          </a:xfrm>
        </p:grpSpPr>
        <p:grpSp>
          <p:nvGrpSpPr>
            <p:cNvPr id="31" name="Grup 30"/>
            <p:cNvGrpSpPr/>
            <p:nvPr/>
          </p:nvGrpSpPr>
          <p:grpSpPr>
            <a:xfrm>
              <a:off x="3275855" y="627534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2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Metin kutusu 33"/>
            <p:cNvSpPr txBox="1"/>
            <p:nvPr/>
          </p:nvSpPr>
          <p:spPr>
            <a:xfrm>
              <a:off x="3869970" y="646851"/>
              <a:ext cx="14013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  <a:latin typeface="Gotham Rounded Bold" pitchFamily="50" charset="0"/>
                </a:rPr>
                <a:t>YEN</a:t>
              </a:r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İ NESİL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YAZILIM MİMARİSİ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3475080" y="1189548"/>
            <a:ext cx="2232248" cy="1075028"/>
            <a:chOff x="3475080" y="1189548"/>
            <a:chExt cx="2232248" cy="1075028"/>
          </a:xfrm>
        </p:grpSpPr>
        <p:sp>
          <p:nvSpPr>
            <p:cNvPr id="35" name="Metin kutusu 34"/>
            <p:cNvSpPr txBox="1"/>
            <p:nvPr/>
          </p:nvSpPr>
          <p:spPr>
            <a:xfrm>
              <a:off x="3475080" y="1679801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Güncel teknolojiyi takip etme imkanı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Güçlü alt yapı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İşletmeler için çözüm odaklı 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ihtiyaç karşılama</a:t>
              </a:r>
            </a:p>
          </p:txBody>
        </p: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98314" y="1189548"/>
              <a:ext cx="385780" cy="344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 12"/>
          <p:cNvGrpSpPr/>
          <p:nvPr/>
        </p:nvGrpSpPr>
        <p:grpSpPr>
          <a:xfrm>
            <a:off x="270837" y="2779432"/>
            <a:ext cx="2520281" cy="1920363"/>
            <a:chOff x="270837" y="2779432"/>
            <a:chExt cx="2520281" cy="1920363"/>
          </a:xfrm>
        </p:grpSpPr>
        <p:grpSp>
          <p:nvGrpSpPr>
            <p:cNvPr id="37" name="Grup 36"/>
            <p:cNvGrpSpPr/>
            <p:nvPr/>
          </p:nvGrpSpPr>
          <p:grpSpPr>
            <a:xfrm>
              <a:off x="270837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38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Metin kutusu 39"/>
            <p:cNvSpPr txBox="1"/>
            <p:nvPr/>
          </p:nvSpPr>
          <p:spPr>
            <a:xfrm>
              <a:off x="588435" y="2798749"/>
              <a:ext cx="1954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GERÇEK ZAMANLI VE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ÇİFT YÖNLÜ HABERLEŞME</a:t>
              </a:r>
            </a:p>
          </p:txBody>
        </p:sp>
      </p:grpSp>
      <p:grpSp>
        <p:nvGrpSpPr>
          <p:cNvPr id="16" name="Grup 15"/>
          <p:cNvGrpSpPr/>
          <p:nvPr/>
        </p:nvGrpSpPr>
        <p:grpSpPr>
          <a:xfrm>
            <a:off x="470062" y="3340304"/>
            <a:ext cx="2232248" cy="953060"/>
            <a:chOff x="470062" y="3340304"/>
            <a:chExt cx="2232248" cy="953060"/>
          </a:xfrm>
        </p:grpSpPr>
        <p:sp>
          <p:nvSpPr>
            <p:cNvPr id="41" name="Metin kutusu 40"/>
            <p:cNvSpPr txBox="1"/>
            <p:nvPr/>
          </p:nvSpPr>
          <p:spPr>
            <a:xfrm>
              <a:off x="470062" y="3831699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Gerçek zamanlı bilgi akışı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Önemli bilgilerin kolayca yönetimi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Satış ve fiyat değişimlerinin takibi</a:t>
              </a:r>
            </a:p>
          </p:txBody>
        </p:sp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384941" y="3340304"/>
              <a:ext cx="402490" cy="34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 10"/>
          <p:cNvGrpSpPr/>
          <p:nvPr/>
        </p:nvGrpSpPr>
        <p:grpSpPr>
          <a:xfrm>
            <a:off x="6319508" y="631837"/>
            <a:ext cx="2520281" cy="1920363"/>
            <a:chOff x="6319508" y="631837"/>
            <a:chExt cx="2520281" cy="1920363"/>
          </a:xfrm>
        </p:grpSpPr>
        <p:grpSp>
          <p:nvGrpSpPr>
            <p:cNvPr id="43" name="Grup 42"/>
            <p:cNvGrpSpPr/>
            <p:nvPr/>
          </p:nvGrpSpPr>
          <p:grpSpPr>
            <a:xfrm>
              <a:off x="6319508" y="631837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44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Metin kutusu 45"/>
            <p:cNvSpPr txBox="1"/>
            <p:nvPr/>
          </p:nvSpPr>
          <p:spPr>
            <a:xfrm>
              <a:off x="6768552" y="651154"/>
              <a:ext cx="16914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ESNEK 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ENTEGRASYON YAPISI</a:t>
              </a:r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6518733" y="1203598"/>
            <a:ext cx="2232248" cy="942171"/>
            <a:chOff x="6518733" y="1203598"/>
            <a:chExt cx="2232248" cy="942171"/>
          </a:xfrm>
        </p:grpSpPr>
        <p:sp>
          <p:nvSpPr>
            <p:cNvPr id="47" name="Metin kutusu 46"/>
            <p:cNvSpPr txBox="1"/>
            <p:nvPr/>
          </p:nvSpPr>
          <p:spPr>
            <a:xfrm>
              <a:off x="6518733" y="1684104"/>
              <a:ext cx="22322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Kolay entegrasyon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Maliyet düşüklüğü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Tek merkezden kolay yönetim</a:t>
              </a: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79815" y="1203598"/>
              <a:ext cx="310084" cy="310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up 13"/>
          <p:cNvGrpSpPr/>
          <p:nvPr/>
        </p:nvGrpSpPr>
        <p:grpSpPr>
          <a:xfrm>
            <a:off x="3295172" y="2779432"/>
            <a:ext cx="2520281" cy="1920363"/>
            <a:chOff x="3295172" y="2779432"/>
            <a:chExt cx="2520281" cy="1920363"/>
          </a:xfrm>
        </p:grpSpPr>
        <p:grpSp>
          <p:nvGrpSpPr>
            <p:cNvPr id="49" name="Grup 48"/>
            <p:cNvGrpSpPr/>
            <p:nvPr/>
          </p:nvGrpSpPr>
          <p:grpSpPr>
            <a:xfrm>
              <a:off x="3295172" y="2779432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0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Metin kutusu 51"/>
            <p:cNvSpPr txBox="1"/>
            <p:nvPr/>
          </p:nvSpPr>
          <p:spPr>
            <a:xfrm>
              <a:off x="4186640" y="2798749"/>
              <a:ext cx="8066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MERKEZİ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YÖNETİM</a:t>
              </a:r>
            </a:p>
          </p:txBody>
        </p:sp>
      </p:grpSp>
      <p:grpSp>
        <p:nvGrpSpPr>
          <p:cNvPr id="17" name="Grup 16"/>
          <p:cNvGrpSpPr/>
          <p:nvPr/>
        </p:nvGrpSpPr>
        <p:grpSpPr>
          <a:xfrm>
            <a:off x="3494397" y="3340305"/>
            <a:ext cx="2232248" cy="1199280"/>
            <a:chOff x="3494397" y="3340305"/>
            <a:chExt cx="2232248" cy="1199280"/>
          </a:xfrm>
        </p:grpSpPr>
        <p:sp>
          <p:nvSpPr>
            <p:cNvPr id="53" name="Metin kutusu 52"/>
            <p:cNvSpPr txBox="1"/>
            <p:nvPr/>
          </p:nvSpPr>
          <p:spPr>
            <a:xfrm>
              <a:off x="3494397" y="3831699"/>
              <a:ext cx="22322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Tek dokunuşla tüm şubelere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 erişim imkanı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Kasaların yönetimine erişme ve 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özelleştirme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Kişiye özel erişim yetkisi tanımlayabilme</a:t>
              </a: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36948" y="3340305"/>
              <a:ext cx="347146" cy="347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up 14"/>
          <p:cNvGrpSpPr/>
          <p:nvPr/>
        </p:nvGrpSpPr>
        <p:grpSpPr>
          <a:xfrm>
            <a:off x="6331207" y="2785871"/>
            <a:ext cx="2520281" cy="1920363"/>
            <a:chOff x="6331207" y="2785871"/>
            <a:chExt cx="2520281" cy="1920363"/>
          </a:xfrm>
        </p:grpSpPr>
        <p:grpSp>
          <p:nvGrpSpPr>
            <p:cNvPr id="55" name="Grup 54"/>
            <p:cNvGrpSpPr/>
            <p:nvPr/>
          </p:nvGrpSpPr>
          <p:grpSpPr>
            <a:xfrm>
              <a:off x="6331207" y="2785871"/>
              <a:ext cx="2520281" cy="1920363"/>
              <a:chOff x="126405" y="791206"/>
              <a:chExt cx="2789412" cy="1582628"/>
            </a:xfrm>
            <a:effectLst>
              <a:outerShdw blurRad="50800" dist="38100" dir="2700000" algn="tl" rotWithShape="0">
                <a:prstClr val="black">
                  <a:alpha val="10000"/>
                </a:prstClr>
              </a:outerShdw>
            </a:effectLst>
          </p:grpSpPr>
          <p:pic>
            <p:nvPicPr>
              <p:cNvPr id="56" name="Picture 3" descr="\\Drobo\WORK\Design Archive\Presentations\EchoPos\Outs\Kurumsal Sunum\Sunum PNGs\10_Beyaz Kutu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22" y="1085944"/>
                <a:ext cx="2695095" cy="1287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4" descr="\\Drobo\WORK\Design Archive\Presentations\EchoPos\Outs\Kurumsal Sunum\Sunum PNGs\10_Mavi Kutu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405" y="791206"/>
                <a:ext cx="2752950" cy="48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Metin kutusu 57"/>
            <p:cNvSpPr txBox="1"/>
            <p:nvPr/>
          </p:nvSpPr>
          <p:spPr>
            <a:xfrm>
              <a:off x="6581479" y="2805188"/>
              <a:ext cx="20890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UÇTAN UCA TEKNİK DESTEK</a:t>
              </a:r>
            </a:p>
            <a:p>
              <a:pPr algn="ctr"/>
              <a:r>
                <a:rPr lang="tr-TR" sz="1000" dirty="0">
                  <a:solidFill>
                    <a:schemeClr val="bg1"/>
                  </a:solidFill>
                  <a:latin typeface="Gotham Rounded Bold" pitchFamily="50" charset="0"/>
                </a:rPr>
                <a:t>VE SERVİS</a:t>
              </a:r>
            </a:p>
          </p:txBody>
        </p:sp>
      </p:grpSp>
      <p:grpSp>
        <p:nvGrpSpPr>
          <p:cNvPr id="18" name="Grup 17"/>
          <p:cNvGrpSpPr/>
          <p:nvPr/>
        </p:nvGrpSpPr>
        <p:grpSpPr>
          <a:xfrm>
            <a:off x="6530432" y="3356896"/>
            <a:ext cx="2232248" cy="1066017"/>
            <a:chOff x="6530432" y="3356896"/>
            <a:chExt cx="2232248" cy="1066017"/>
          </a:xfrm>
        </p:grpSpPr>
        <p:sp>
          <p:nvSpPr>
            <p:cNvPr id="59" name="Metin kutusu 58"/>
            <p:cNvSpPr txBox="1"/>
            <p:nvPr/>
          </p:nvSpPr>
          <p:spPr>
            <a:xfrm>
              <a:off x="6530432" y="3838138"/>
              <a:ext cx="2232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Tüm Türkiye’den erişim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Kesin ve etkili çözüm imkanları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Tek teknik destek ve servis sağlayıcısı</a:t>
              </a:r>
            </a:p>
            <a:p>
              <a:pPr algn="ctr"/>
              <a:r>
                <a:rPr lang="tr-T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otham Rounded Book" pitchFamily="50" charset="0"/>
                </a:rPr>
                <a:t>ile çalışma</a:t>
              </a:r>
            </a:p>
          </p:txBody>
        </p: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53666" y="3356896"/>
              <a:ext cx="385780" cy="326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4987825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Drobo\work\Design Archive\Presentations\EchoPos\Outs\Kurumsal Sunum\Sunum PNGs\3_Alt Çizg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-20538"/>
            <a:ext cx="9144000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Yuvarlatılmış Dikdörtgen 3"/>
          <p:cNvSpPr/>
          <p:nvPr/>
        </p:nvSpPr>
        <p:spPr>
          <a:xfrm>
            <a:off x="395536" y="0"/>
            <a:ext cx="1224137" cy="339502"/>
          </a:xfrm>
          <a:prstGeom prst="roundRect">
            <a:avLst>
              <a:gd name="adj" fmla="val 10602"/>
            </a:avLst>
          </a:prstGeom>
          <a:solidFill>
            <a:schemeClr val="bg1"/>
          </a:solidFill>
          <a:ln w="28575">
            <a:solidFill>
              <a:srgbClr val="8477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>
                <a:solidFill>
                  <a:srgbClr val="8477CA"/>
                </a:solidFill>
                <a:latin typeface="Gotham Rounded Medium" pitchFamily="50" charset="0"/>
              </a:rPr>
              <a:t>KEŞFEDİN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9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11">
        <p14:gallery dir="l"/>
      </p:transition>
    </mc:Choice>
    <mc:Fallback xmlns="">
      <p:transition spd="slow" advTm="16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|2.9|1.9|1.2|1|0.9|0.9|0.9|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6.2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|2.3|2.4|2|2.3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3.6|2.3|2.3|2.3|2.3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4|1.6|1.5|2.2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4.2|2.8|2.9|2.6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6.6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8.1|1.2"/>
</p:tagLst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E376C7065E95409F385CE924C947DC" ma:contentTypeVersion="16" ma:contentTypeDescription="Create a new document." ma:contentTypeScope="" ma:versionID="712c7b83f6722b51fac59413664cb720">
  <xsd:schema xmlns:xsd="http://www.w3.org/2001/XMLSchema" xmlns:xs="http://www.w3.org/2001/XMLSchema" xmlns:p="http://schemas.microsoft.com/office/2006/metadata/properties" xmlns:ns2="e8ed498d-1ede-4603-b19a-f7a71c00716a" xmlns:ns3="66b9568a-94c2-437f-8b39-52174a6768ce" targetNamespace="http://schemas.microsoft.com/office/2006/metadata/properties" ma:root="true" ma:fieldsID="87b3c5764b913881a3dc35ab08d20ed1" ns2:_="" ns3:_="">
    <xsd:import namespace="e8ed498d-1ede-4603-b19a-f7a71c00716a"/>
    <xsd:import namespace="66b9568a-94c2-437f-8b39-52174a6768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ed498d-1ede-4603-b19a-f7a71c0071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0ecab5c-19c9-4987-b72b-45778151a4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9568a-94c2-437f-8b39-52174a6768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dde0ad9-4225-4780-8a70-c9bcd9e41d90}" ma:internalName="TaxCatchAll" ma:showField="CatchAllData" ma:web="66b9568a-94c2-437f-8b39-52174a6768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b9568a-94c2-437f-8b39-52174a6768ce" xsi:nil="true"/>
    <lcf76f155ced4ddcb4097134ff3c332f xmlns="e8ed498d-1ede-4603-b19a-f7a71c0071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B014644-33C6-4A00-A52F-7BC577D357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238FCA-E688-4B41-8AD6-F023B370B4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ed498d-1ede-4603-b19a-f7a71c00716a"/>
    <ds:schemaRef ds:uri="66b9568a-94c2-437f-8b39-52174a6768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A25FF81-2142-4A60-AB40-E7385A021438}">
  <ds:schemaRefs>
    <ds:schemaRef ds:uri="http://schemas.microsoft.com/office/2006/metadata/properties"/>
    <ds:schemaRef ds:uri="http://schemas.microsoft.com/office/infopath/2007/PartnerControls"/>
    <ds:schemaRef ds:uri="66b9568a-94c2-437f-8b39-52174a6768ce"/>
    <ds:schemaRef ds:uri="e8ed498d-1ede-4603-b19a-f7a71c00716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12177</TotalTime>
  <Words>1526</Words>
  <Application>Microsoft Office PowerPoint</Application>
  <PresentationFormat>Ekran Gösterisi (16:9)</PresentationFormat>
  <Paragraphs>368</Paragraphs>
  <Slides>30</Slides>
  <Notes>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8" baseType="lpstr">
      <vt:lpstr>Arial</vt:lpstr>
      <vt:lpstr>Calibri</vt:lpstr>
      <vt:lpstr>Gotham Rounded Bold</vt:lpstr>
      <vt:lpstr>Gotham Rounded Book</vt:lpstr>
      <vt:lpstr>Gotham Rounded Light</vt:lpstr>
      <vt:lpstr>Gotham Rounded Medium</vt:lpstr>
      <vt:lpstr>Source_Sans_Pro_Regular</vt:lpstr>
      <vt:lpstr>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ipek</dc:creator>
  <cp:lastModifiedBy>Songül Dağcı</cp:lastModifiedBy>
  <cp:revision>391</cp:revision>
  <dcterms:created xsi:type="dcterms:W3CDTF">2018-03-28T08:46:47Z</dcterms:created>
  <dcterms:modified xsi:type="dcterms:W3CDTF">2024-04-15T08:42:42Z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0x010100BDE376C7065E95409F385CE924C947DC</vt:lpwstr>
  </property>
  <property fmtid="{D5CDD505-2E9C-101B-9397-08002B2CF9AE}" pid="3" name="AuthorIds_UIVersion_7680">
    <vt:lpwstr>13</vt:lpwstr>
  </property>
  <property fmtid="{D5CDD505-2E9C-101B-9397-08002B2CF9AE}" pid="4" name="AuthorIds_UIVersion_9216">
    <vt:lpwstr>13</vt:lpwstr>
  </property>
  <property fmtid="{D5CDD505-2E9C-101B-9397-08002B2CF9AE}" pid="5" name="AuthorIds_UIVersion_11264">
    <vt:lpwstr>12</vt:lpwstr>
  </property>
  <property fmtid="{D5CDD505-2E9C-101B-9397-08002B2CF9AE}" pid="6" name="AuthorIds_UIVersion_13312">
    <vt:lpwstr>12,13</vt:lpwstr>
  </property>
  <property fmtid="{D5CDD505-2E9C-101B-9397-08002B2CF9AE}" pid="7" name="AuthorIds_UIVersion_17408">
    <vt:lpwstr>12</vt:lpwstr>
  </property>
  <property fmtid="{D5CDD505-2E9C-101B-9397-08002B2CF9AE}" pid="8" name="AuthorIds_UIVersion_23552">
    <vt:lpwstr>13</vt:lpwstr>
  </property>
  <property fmtid="{D5CDD505-2E9C-101B-9397-08002B2CF9AE}" pid="9" name="MSIP_Label_0ee56814-db03-4eb8-b429-034feb4c0939_Enabled">
    <vt:lpwstr>true</vt:lpwstr>
  </property>
  <property fmtid="{D5CDD505-2E9C-101B-9397-08002B2CF9AE}" pid="10" name="MSIP_Label_0ee56814-db03-4eb8-b429-034feb4c0939_SetDate">
    <vt:lpwstr>2021-06-15T05:37:45Z</vt:lpwstr>
  </property>
  <property fmtid="{D5CDD505-2E9C-101B-9397-08002B2CF9AE}" pid="11" name="MSIP_Label_0ee56814-db03-4eb8-b429-034feb4c0939_Method">
    <vt:lpwstr>Privileged</vt:lpwstr>
  </property>
  <property fmtid="{D5CDD505-2E9C-101B-9397-08002B2CF9AE}" pid="12" name="MSIP_Label_0ee56814-db03-4eb8-b429-034feb4c0939_Name">
    <vt:lpwstr>0ee56814-db03-4eb8-b429-034feb4c0939</vt:lpwstr>
  </property>
  <property fmtid="{D5CDD505-2E9C-101B-9397-08002B2CF9AE}" pid="13" name="MSIP_Label_0ee56814-db03-4eb8-b429-034feb4c0939_SiteId">
    <vt:lpwstr>de7c800f-96b6-4fa8-913d-f4a3e8bcd660</vt:lpwstr>
  </property>
  <property fmtid="{D5CDD505-2E9C-101B-9397-08002B2CF9AE}" pid="14" name="MSIP_Label_0ee56814-db03-4eb8-b429-034feb4c0939_ActionId">
    <vt:lpwstr>6e3b06d9-bbc0-4697-8587-76254fce74d7</vt:lpwstr>
  </property>
  <property fmtid="{D5CDD505-2E9C-101B-9397-08002B2CF9AE}" pid="15" name="MSIP_Label_0ee56814-db03-4eb8-b429-034feb4c0939_ContentBits">
    <vt:lpwstr>2</vt:lpwstr>
  </property>
  <property fmtid="{D5CDD505-2E9C-101B-9397-08002B2CF9AE}" pid="16" name="ClassificationContentMarkingFooterLocations">
    <vt:lpwstr>Ofis Teması:8</vt:lpwstr>
  </property>
  <property fmtid="{D5CDD505-2E9C-101B-9397-08002B2CF9AE}" pid="17" name="ClassificationContentMarkingFooterText">
    <vt:lpwstr>Bilgi Gizlilik Sınıflandırması : Genel</vt:lpwstr>
  </property>
  <property fmtid="{D5CDD505-2E9C-101B-9397-08002B2CF9AE}" pid="18" name="MediaServiceImageTags">
    <vt:lpwstr/>
  </property>
</Properties>
</file>