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258" r:id="rId7"/>
    <p:sldId id="397" r:id="rId8"/>
    <p:sldId id="262" r:id="rId9"/>
    <p:sldId id="260" r:id="rId10"/>
    <p:sldId id="393" r:id="rId11"/>
    <p:sldId id="264" r:id="rId12"/>
    <p:sldId id="267" r:id="rId13"/>
    <p:sldId id="268" r:id="rId14"/>
    <p:sldId id="287" r:id="rId15"/>
    <p:sldId id="265" r:id="rId16"/>
    <p:sldId id="288" r:id="rId17"/>
    <p:sldId id="270" r:id="rId18"/>
    <p:sldId id="298" r:id="rId19"/>
    <p:sldId id="273" r:id="rId20"/>
    <p:sldId id="274" r:id="rId21"/>
    <p:sldId id="275" r:id="rId22"/>
    <p:sldId id="289" r:id="rId23"/>
    <p:sldId id="292" r:id="rId24"/>
    <p:sldId id="293" r:id="rId25"/>
    <p:sldId id="294" r:id="rId26"/>
    <p:sldId id="291" r:id="rId27"/>
    <p:sldId id="281" r:id="rId28"/>
    <p:sldId id="296" r:id="rId29"/>
    <p:sldId id="282" r:id="rId30"/>
    <p:sldId id="284" r:id="rId31"/>
    <p:sldId id="295" r:id="rId32"/>
    <p:sldId id="285" r:id="rId33"/>
    <p:sldId id="286" r:id="rId34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>
          <p15:clr>
            <a:srgbClr val="A4A3A4"/>
          </p15:clr>
        </p15:guide>
        <p15:guide id="2" pos="9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98CC"/>
    <a:srgbClr val="8477CA"/>
    <a:srgbClr val="4D4D4D"/>
    <a:srgbClr val="3AA9BC"/>
    <a:srgbClr val="5EB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94660"/>
  </p:normalViewPr>
  <p:slideViewPr>
    <p:cSldViewPr showGuides="1">
      <p:cViewPr varScale="1">
        <p:scale>
          <a:sx n="92" d="100"/>
          <a:sy n="92" d="100"/>
        </p:scale>
        <p:origin x="816" y="66"/>
      </p:cViewPr>
      <p:guideLst>
        <p:guide orient="horz" pos="1121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ül Dağcı" userId="760dcaa6-029d-4a3f-aa46-0385cbb0b776" providerId="ADAL" clId="{57AA83D0-10C2-46F3-8BD1-1F880F81F063}"/>
    <pc:docChg chg="modSld">
      <pc:chgData name="Songül Dağcı" userId="760dcaa6-029d-4a3f-aa46-0385cbb0b776" providerId="ADAL" clId="{57AA83D0-10C2-46F3-8BD1-1F880F81F063}" dt="2024-09-09T13:55:34.279" v="35" actId="20577"/>
      <pc:docMkLst>
        <pc:docMk/>
      </pc:docMkLst>
      <pc:sldChg chg="modSp mod">
        <pc:chgData name="Songül Dağcı" userId="760dcaa6-029d-4a3f-aa46-0385cbb0b776" providerId="ADAL" clId="{57AA83D0-10C2-46F3-8BD1-1F880F81F063}" dt="2024-09-09T13:55:34.279" v="35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57AA83D0-10C2-46F3-8BD1-1F880F81F063}" dt="2024-09-09T13:55:34.279" v="35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57AA83D0-10C2-46F3-8BD1-1F880F81F063}" dt="2024-09-09T13:55:27.355" v="29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57AA83D0-10C2-46F3-8BD1-1F880F81F063}" dt="2024-09-09T13:55:30.972" v="33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57AA83D0-10C2-46F3-8BD1-1F880F81F063}" dt="2024-09-09T13:55:21.262" v="27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57AA83D0-10C2-46F3-8BD1-1F880F81F063}" dt="2024-09-09T13:55:21.262" v="27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57AA83D0-10C2-46F3-8BD1-1F880F81F063}" dt="2024-09-09T13:55:11.169" v="19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57AA83D0-10C2-46F3-8BD1-1F880F81F063}" dt="2024-09-09T13:55:15.480" v="25" actId="20577"/>
          <ac:spMkLst>
            <pc:docMk/>
            <pc:sldMk cId="1915543630" sldId="296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57AA83D0-10C2-46F3-8BD1-1F880F81F063}" dt="2024-09-09T13:54:57.963" v="13" actId="20577"/>
        <pc:sldMkLst>
          <pc:docMk/>
          <pc:sldMk cId="337033923" sldId="393"/>
        </pc:sldMkLst>
        <pc:spChg chg="mod">
          <ac:chgData name="Songül Dağcı" userId="760dcaa6-029d-4a3f-aa46-0385cbb0b776" providerId="ADAL" clId="{57AA83D0-10C2-46F3-8BD1-1F880F81F063}" dt="2024-09-09T13:54:46.516" v="3" actId="20577"/>
          <ac:spMkLst>
            <pc:docMk/>
            <pc:sldMk cId="337033923" sldId="393"/>
            <ac:spMk id="2" creationId="{00000000-0000-0000-0000-000000000000}"/>
          </ac:spMkLst>
        </pc:spChg>
        <pc:spChg chg="mod">
          <ac:chgData name="Songül Dağcı" userId="760dcaa6-029d-4a3f-aa46-0385cbb0b776" providerId="ADAL" clId="{57AA83D0-10C2-46F3-8BD1-1F880F81F063}" dt="2024-09-09T13:54:48.744" v="5" actId="20577"/>
          <ac:spMkLst>
            <pc:docMk/>
            <pc:sldMk cId="337033923" sldId="393"/>
            <ac:spMk id="30" creationId="{00000000-0000-0000-0000-000000000000}"/>
          </ac:spMkLst>
        </pc:spChg>
        <pc:spChg chg="mod">
          <ac:chgData name="Songül Dağcı" userId="760dcaa6-029d-4a3f-aa46-0385cbb0b776" providerId="ADAL" clId="{57AA83D0-10C2-46F3-8BD1-1F880F81F063}" dt="2024-09-09T13:54:55.511" v="11" actId="20577"/>
          <ac:spMkLst>
            <pc:docMk/>
            <pc:sldMk cId="337033923" sldId="393"/>
            <ac:spMk id="31" creationId="{00000000-0000-0000-0000-000000000000}"/>
          </ac:spMkLst>
        </pc:spChg>
        <pc:spChg chg="mod">
          <ac:chgData name="Songül Dağcı" userId="760dcaa6-029d-4a3f-aa46-0385cbb0b776" providerId="ADAL" clId="{57AA83D0-10C2-46F3-8BD1-1F880F81F063}" dt="2024-09-09T13:54:57.963" v="13" actId="20577"/>
          <ac:spMkLst>
            <pc:docMk/>
            <pc:sldMk cId="337033923" sldId="393"/>
            <ac:spMk id="32" creationId="{00000000-0000-0000-0000-000000000000}"/>
          </ac:spMkLst>
        </pc:spChg>
        <pc:spChg chg="mod">
          <ac:chgData name="Songül Dağcı" userId="760dcaa6-029d-4a3f-aa46-0385cbb0b776" providerId="ADAL" clId="{57AA83D0-10C2-46F3-8BD1-1F880F81F063}" dt="2024-09-09T13:54:52.724" v="9" actId="20577"/>
          <ac:spMkLst>
            <pc:docMk/>
            <pc:sldMk cId="337033923" sldId="393"/>
            <ac:spMk id="36" creationId="{00000000-0000-0000-0000-000000000000}"/>
          </ac:spMkLst>
        </pc:spChg>
      </pc:sldChg>
    </pc:docChg>
  </pc:docChgLst>
  <pc:docChgLst>
    <pc:chgData name="Songül Dağcı" userId="760dcaa6-029d-4a3f-aa46-0385cbb0b776" providerId="ADAL" clId="{2E3CF221-3F83-4755-B16D-6D93831DD4DC}"/>
    <pc:docChg chg="modSld">
      <pc:chgData name="Songül Dağcı" userId="760dcaa6-029d-4a3f-aa46-0385cbb0b776" providerId="ADAL" clId="{2E3CF221-3F83-4755-B16D-6D93831DD4DC}" dt="2023-10-31T08:06:20.911" v="30" actId="20577"/>
      <pc:docMkLst>
        <pc:docMk/>
      </pc:docMkLst>
      <pc:sldChg chg="modSp mod">
        <pc:chgData name="Songül Dağcı" userId="760dcaa6-029d-4a3f-aa46-0385cbb0b776" providerId="ADAL" clId="{2E3CF221-3F83-4755-B16D-6D93831DD4DC}" dt="2023-10-31T08:06:20.911" v="30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2E3CF221-3F83-4755-B16D-6D93831DD4DC}" dt="2023-10-31T08:06:11.143" v="20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2E3CF221-3F83-4755-B16D-6D93831DD4DC}" dt="2023-10-31T08:06:14.736" v="24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2E3CF221-3F83-4755-B16D-6D93831DD4DC}" dt="2023-10-31T08:06:20.911" v="30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2E3CF221-3F83-4755-B16D-6D93831DD4DC}" dt="2023-10-31T08:05:55.858" v="16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2E3CF221-3F83-4755-B16D-6D93831DD4DC}" dt="2023-10-31T08:05:45.793" v="7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2E3CF221-3F83-4755-B16D-6D93831DD4DC}" dt="2023-10-31T08:05:51.982" v="12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2E3CF221-3F83-4755-B16D-6D93831DD4DC}" dt="2023-10-31T08:05:55.858" v="16" actId="20577"/>
          <ac:spMkLst>
            <pc:docMk/>
            <pc:sldMk cId="1915543630" sldId="296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2E3CF221-3F83-4755-B16D-6D93831DD4DC}" dt="2023-10-31T08:05:27.272" v="1" actId="20577"/>
        <pc:sldMkLst>
          <pc:docMk/>
          <pc:sldMk cId="337033923" sldId="393"/>
        </pc:sldMkLst>
        <pc:spChg chg="mod">
          <ac:chgData name="Songül Dağcı" userId="760dcaa6-029d-4a3f-aa46-0385cbb0b776" providerId="ADAL" clId="{2E3CF221-3F83-4755-B16D-6D93831DD4DC}" dt="2023-10-31T08:05:27.272" v="1" actId="20577"/>
          <ac:spMkLst>
            <pc:docMk/>
            <pc:sldMk cId="337033923" sldId="393"/>
            <ac:spMk id="2" creationId="{00000000-0000-0000-0000-000000000000}"/>
          </ac:spMkLst>
        </pc:spChg>
      </pc:sldChg>
    </pc:docChg>
  </pc:docChgLst>
  <pc:docChgLst>
    <pc:chgData name="Songül Dağcı" userId="760dcaa6-029d-4a3f-aa46-0385cbb0b776" providerId="ADAL" clId="{5D9FBB3E-42BD-4976-B6E5-0556FAA95F6C}"/>
    <pc:docChg chg="undo custSel modSld">
      <pc:chgData name="Songül Dağcı" userId="760dcaa6-029d-4a3f-aa46-0385cbb0b776" providerId="ADAL" clId="{5D9FBB3E-42BD-4976-B6E5-0556FAA95F6C}" dt="2024-03-18T07:43:53.958" v="24" actId="20577"/>
      <pc:docMkLst>
        <pc:docMk/>
      </pc:docMkLst>
      <pc:sldChg chg="modSp mod">
        <pc:chgData name="Songül Dağcı" userId="760dcaa6-029d-4a3f-aa46-0385cbb0b776" providerId="ADAL" clId="{5D9FBB3E-42BD-4976-B6E5-0556FAA95F6C}" dt="2024-03-18T07:43:53.958" v="24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5D9FBB3E-42BD-4976-B6E5-0556FAA95F6C}" dt="2024-03-18T07:43:43.104" v="15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5D9FBB3E-42BD-4976-B6E5-0556FAA95F6C}" dt="2024-03-18T07:43:53.958" v="24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5D9FBB3E-42BD-4976-B6E5-0556FAA95F6C}" dt="2024-03-18T07:43:33.471" v="11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5D9FBB3E-42BD-4976-B6E5-0556FAA95F6C}" dt="2024-03-18T07:43:20.258" v="1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5D9FBB3E-42BD-4976-B6E5-0556FAA95F6C}" dt="2024-03-18T07:43:27.336" v="5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5D9FBB3E-42BD-4976-B6E5-0556FAA95F6C}" dt="2024-03-18T07:43:33.471" v="11" actId="20577"/>
          <ac:spMkLst>
            <pc:docMk/>
            <pc:sldMk cId="1915543630" sldId="296"/>
            <ac:spMk id="48" creationId="{3756B509-875D-4FE4-A2F2-F5066F9B5FD7}"/>
          </ac:spMkLst>
        </pc:spChg>
      </pc:sldChg>
    </pc:docChg>
  </pc:docChgLst>
  <pc:docChgLst>
    <pc:chgData name="Songül Dağcı" userId="760dcaa6-029d-4a3f-aa46-0385cbb0b776" providerId="ADAL" clId="{1638757D-63F7-4399-90D4-4DF3BFE76CDC}"/>
    <pc:docChg chg="modSld">
      <pc:chgData name="Songül Dağcı" userId="760dcaa6-029d-4a3f-aa46-0385cbb0b776" providerId="ADAL" clId="{1638757D-63F7-4399-90D4-4DF3BFE76CDC}" dt="2024-07-23T12:03:52.283" v="27" actId="20577"/>
      <pc:docMkLst>
        <pc:docMk/>
      </pc:docMkLst>
      <pc:sldChg chg="modSp mod">
        <pc:chgData name="Songül Dağcı" userId="760dcaa6-029d-4a3f-aa46-0385cbb0b776" providerId="ADAL" clId="{1638757D-63F7-4399-90D4-4DF3BFE76CDC}" dt="2024-07-23T12:03:52.283" v="27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1638757D-63F7-4399-90D4-4DF3BFE76CDC}" dt="2024-07-23T12:03:40.373" v="17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1638757D-63F7-4399-90D4-4DF3BFE76CDC}" dt="2024-07-23T12:03:47.424" v="21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1638757D-63F7-4399-90D4-4DF3BFE76CDC}" dt="2024-07-23T12:03:52.283" v="27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1638757D-63F7-4399-90D4-4DF3BFE76CDC}" dt="2024-07-23T12:03:28.040" v="13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1638757D-63F7-4399-90D4-4DF3BFE76CDC}" dt="2024-07-23T12:02:13.023" v="1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1638757D-63F7-4399-90D4-4DF3BFE76CDC}" dt="2024-07-23T12:03:19.736" v="7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1638757D-63F7-4399-90D4-4DF3BFE76CDC}" dt="2024-07-23T12:03:28.040" v="13" actId="20577"/>
          <ac:spMkLst>
            <pc:docMk/>
            <pc:sldMk cId="1915543630" sldId="296"/>
            <ac:spMk id="48" creationId="{3756B509-875D-4FE4-A2F2-F5066F9B5FD7}"/>
          </ac:spMkLst>
        </pc:spChg>
      </pc:sldChg>
    </pc:docChg>
  </pc:docChgLst>
  <pc:docChgLst>
    <pc:chgData name="Songül Dağcı" userId="760dcaa6-029d-4a3f-aa46-0385cbb0b776" providerId="ADAL" clId="{E55CC3D1-5D60-4D90-AA9E-CEFCF4474E58}"/>
    <pc:docChg chg="modSld">
      <pc:chgData name="Songül Dağcı" userId="760dcaa6-029d-4a3f-aa46-0385cbb0b776" providerId="ADAL" clId="{E55CC3D1-5D60-4D90-AA9E-CEFCF4474E58}" dt="2024-04-15T11:02:13.514" v="27" actId="20577"/>
      <pc:docMkLst>
        <pc:docMk/>
      </pc:docMkLst>
      <pc:sldChg chg="modSp mod">
        <pc:chgData name="Songül Dağcı" userId="760dcaa6-029d-4a3f-aa46-0385cbb0b776" providerId="ADAL" clId="{E55CC3D1-5D60-4D90-AA9E-CEFCF4474E58}" dt="2024-04-15T11:02:13.514" v="27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E55CC3D1-5D60-4D90-AA9E-CEFCF4474E58}" dt="2024-04-15T11:02:13.514" v="27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E55CC3D1-5D60-4D90-AA9E-CEFCF4474E58}" dt="2024-04-15T11:01:58.528" v="15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E55CC3D1-5D60-4D90-AA9E-CEFCF4474E58}" dt="2024-04-15T11:02:05.950" v="21" actId="20577"/>
          <ac:spMkLst>
            <pc:docMk/>
            <pc:sldMk cId="2741620966" sldId="295"/>
            <ac:spMk id="59" creationId="{B2648E94-029C-4B4C-9F47-A34762D177CE}"/>
          </ac:spMkLst>
        </pc:spChg>
        <pc:spChg chg="mod">
          <ac:chgData name="Songül Dağcı" userId="760dcaa6-029d-4a3f-aa46-0385cbb0b776" providerId="ADAL" clId="{E55CC3D1-5D60-4D90-AA9E-CEFCF4474E58}" dt="2024-04-15T11:02:09.187" v="25" actId="20577"/>
          <ac:spMkLst>
            <pc:docMk/>
            <pc:sldMk cId="2741620966" sldId="295"/>
            <ac:spMk id="62" creationId="{2292C6DC-0740-43D6-B9CC-EBFBBD95FAED}"/>
          </ac:spMkLst>
        </pc:spChg>
      </pc:sldChg>
      <pc:sldChg chg="modSp mod">
        <pc:chgData name="Songül Dağcı" userId="760dcaa6-029d-4a3f-aa46-0385cbb0b776" providerId="ADAL" clId="{E55CC3D1-5D60-4D90-AA9E-CEFCF4474E58}" dt="2024-04-15T11:01:48.753" v="9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E55CC3D1-5D60-4D90-AA9E-CEFCF4474E58}" dt="2024-04-15T11:01:48.753" v="9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E55CC3D1-5D60-4D90-AA9E-CEFCF4474E58}" dt="2024-04-15T11:01:38.188" v="3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E55CC3D1-5D60-4D90-AA9E-CEFCF4474E58}" dt="2024-04-15T11:01:44.162" v="7" actId="20577"/>
          <ac:spMkLst>
            <pc:docMk/>
            <pc:sldMk cId="1915543630" sldId="296"/>
            <ac:spMk id="48" creationId="{3756B509-875D-4FE4-A2F2-F5066F9B5FD7}"/>
          </ac:spMkLst>
        </pc:spChg>
      </pc:sldChg>
    </pc:docChg>
  </pc:docChgLst>
  <pc:docChgLst>
    <pc:chgData name="Songül Dağcı" userId="760dcaa6-029d-4a3f-aa46-0385cbb0b776" providerId="ADAL" clId="{F751973B-133C-4CA4-AD63-3B7F35F9E6C0}"/>
    <pc:docChg chg="modSld">
      <pc:chgData name="Songül Dağcı" userId="760dcaa6-029d-4a3f-aa46-0385cbb0b776" providerId="ADAL" clId="{F751973B-133C-4CA4-AD63-3B7F35F9E6C0}" dt="2024-06-24T08:03:16.145" v="29" actId="20577"/>
      <pc:docMkLst>
        <pc:docMk/>
      </pc:docMkLst>
      <pc:sldChg chg="modSp mod">
        <pc:chgData name="Songül Dağcı" userId="760dcaa6-029d-4a3f-aa46-0385cbb0b776" providerId="ADAL" clId="{F751973B-133C-4CA4-AD63-3B7F35F9E6C0}" dt="2024-06-24T08:03:16.145" v="29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F751973B-133C-4CA4-AD63-3B7F35F9E6C0}" dt="2024-06-24T08:03:16.145" v="29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F751973B-133C-4CA4-AD63-3B7F35F9E6C0}" dt="2024-06-24T08:03:07.871" v="19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F751973B-133C-4CA4-AD63-3B7F35F9E6C0}" dt="2024-06-24T08:03:12.903" v="26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F751973B-133C-4CA4-AD63-3B7F35F9E6C0}" dt="2024-06-24T08:02:55.495" v="13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F751973B-133C-4CA4-AD63-3B7F35F9E6C0}" dt="2024-06-24T08:02:24.020" v="1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F751973B-133C-4CA4-AD63-3B7F35F9E6C0}" dt="2024-06-24T08:02:51.274" v="7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F751973B-133C-4CA4-AD63-3B7F35F9E6C0}" dt="2024-06-24T08:02:55.495" v="13" actId="20577"/>
          <ac:spMkLst>
            <pc:docMk/>
            <pc:sldMk cId="1915543630" sldId="296"/>
            <ac:spMk id="48" creationId="{3756B509-875D-4FE4-A2F2-F5066F9B5FD7}"/>
          </ac:spMkLst>
        </pc:spChg>
      </pc:sldChg>
    </pc:docChg>
  </pc:docChgLst>
  <pc:docChgLst>
    <pc:chgData name="Songül Dağcı" userId="760dcaa6-029d-4a3f-aa46-0385cbb0b776" providerId="ADAL" clId="{37027B80-0753-48E6-86FC-023CBE8353C3}"/>
    <pc:docChg chg="modSld">
      <pc:chgData name="Songül Dağcı" userId="760dcaa6-029d-4a3f-aa46-0385cbb0b776" providerId="ADAL" clId="{37027B80-0753-48E6-86FC-023CBE8353C3}" dt="2024-10-14T13:20:37.198" v="35" actId="20577"/>
      <pc:docMkLst>
        <pc:docMk/>
      </pc:docMkLst>
      <pc:sldChg chg="modSp mod">
        <pc:chgData name="Songül Dağcı" userId="760dcaa6-029d-4a3f-aa46-0385cbb0b776" providerId="ADAL" clId="{37027B80-0753-48E6-86FC-023CBE8353C3}" dt="2024-10-14T13:20:37.198" v="35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37027B80-0753-48E6-86FC-023CBE8353C3}" dt="2024-10-14T13:20:37.198" v="35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37027B80-0753-48E6-86FC-023CBE8353C3}" dt="2024-10-14T13:20:26.912" v="25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37027B80-0753-48E6-86FC-023CBE8353C3}" dt="2024-10-14T13:20:33.523" v="31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37027B80-0753-48E6-86FC-023CBE8353C3}" dt="2024-10-14T13:20:21.063" v="19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37027B80-0753-48E6-86FC-023CBE8353C3}" dt="2024-10-14T13:20:21.063" v="19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37027B80-0753-48E6-86FC-023CBE8353C3}" dt="2024-10-14T13:20:08.347" v="11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37027B80-0753-48E6-86FC-023CBE8353C3}" dt="2024-10-14T13:20:16.557" v="15" actId="20577"/>
          <ac:spMkLst>
            <pc:docMk/>
            <pc:sldMk cId="1915543630" sldId="296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37027B80-0753-48E6-86FC-023CBE8353C3}" dt="2024-10-14T13:19:59.545" v="7" actId="20577"/>
        <pc:sldMkLst>
          <pc:docMk/>
          <pc:sldMk cId="337033923" sldId="393"/>
        </pc:sldMkLst>
        <pc:spChg chg="mod">
          <ac:chgData name="Songül Dağcı" userId="760dcaa6-029d-4a3f-aa46-0385cbb0b776" providerId="ADAL" clId="{37027B80-0753-48E6-86FC-023CBE8353C3}" dt="2024-10-14T13:19:49.720" v="1" actId="20577"/>
          <ac:spMkLst>
            <pc:docMk/>
            <pc:sldMk cId="337033923" sldId="393"/>
            <ac:spMk id="2" creationId="{00000000-0000-0000-0000-000000000000}"/>
          </ac:spMkLst>
        </pc:spChg>
        <pc:spChg chg="mod">
          <ac:chgData name="Songül Dağcı" userId="760dcaa6-029d-4a3f-aa46-0385cbb0b776" providerId="ADAL" clId="{37027B80-0753-48E6-86FC-023CBE8353C3}" dt="2024-10-14T13:19:56.885" v="5" actId="20577"/>
          <ac:spMkLst>
            <pc:docMk/>
            <pc:sldMk cId="337033923" sldId="393"/>
            <ac:spMk id="31" creationId="{00000000-0000-0000-0000-000000000000}"/>
          </ac:spMkLst>
        </pc:spChg>
        <pc:spChg chg="mod">
          <ac:chgData name="Songül Dağcı" userId="760dcaa6-029d-4a3f-aa46-0385cbb0b776" providerId="ADAL" clId="{37027B80-0753-48E6-86FC-023CBE8353C3}" dt="2024-10-14T13:19:59.545" v="7" actId="20577"/>
          <ac:spMkLst>
            <pc:docMk/>
            <pc:sldMk cId="337033923" sldId="393"/>
            <ac:spMk id="32" creationId="{00000000-0000-0000-0000-000000000000}"/>
          </ac:spMkLst>
        </pc:spChg>
        <pc:spChg chg="mod">
          <ac:chgData name="Songül Dağcı" userId="760dcaa6-029d-4a3f-aa46-0385cbb0b776" providerId="ADAL" clId="{37027B80-0753-48E6-86FC-023CBE8353C3}" dt="2024-10-14T13:19:54.098" v="3" actId="20577"/>
          <ac:spMkLst>
            <pc:docMk/>
            <pc:sldMk cId="337033923" sldId="393"/>
            <ac:spMk id="36" creationId="{00000000-0000-0000-0000-000000000000}"/>
          </ac:spMkLst>
        </pc:spChg>
      </pc:sldChg>
    </pc:docChg>
  </pc:docChgLst>
  <pc:docChgLst>
    <pc:chgData name="Songül Dağcı" userId="760dcaa6-029d-4a3f-aa46-0385cbb0b776" providerId="ADAL" clId="{7C9A533F-F541-4EE3-AA6E-52436DE51715}"/>
    <pc:docChg chg="modSld">
      <pc:chgData name="Songül Dağcı" userId="760dcaa6-029d-4a3f-aa46-0385cbb0b776" providerId="ADAL" clId="{7C9A533F-F541-4EE3-AA6E-52436DE51715}" dt="2024-03-18T07:38:32.771" v="31" actId="20577"/>
      <pc:docMkLst>
        <pc:docMk/>
      </pc:docMkLst>
      <pc:sldChg chg="modSp mod">
        <pc:chgData name="Songül Dağcı" userId="760dcaa6-029d-4a3f-aa46-0385cbb0b776" providerId="ADAL" clId="{7C9A533F-F541-4EE3-AA6E-52436DE51715}" dt="2024-03-18T07:38:32.771" v="31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7C9A533F-F541-4EE3-AA6E-52436DE51715}" dt="2024-03-18T07:38:32.771" v="31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7C9A533F-F541-4EE3-AA6E-52436DE51715}" dt="2024-03-18T07:38:12.195" v="17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7C9A533F-F541-4EE3-AA6E-52436DE51715}" dt="2024-03-18T07:38:17.061" v="23" actId="20577"/>
          <ac:spMkLst>
            <pc:docMk/>
            <pc:sldMk cId="2741620966" sldId="295"/>
            <ac:spMk id="59" creationId="{B2648E94-029C-4B4C-9F47-A34762D177CE}"/>
          </ac:spMkLst>
        </pc:spChg>
        <pc:spChg chg="mod">
          <ac:chgData name="Songül Dağcı" userId="760dcaa6-029d-4a3f-aa46-0385cbb0b776" providerId="ADAL" clId="{7C9A533F-F541-4EE3-AA6E-52436DE51715}" dt="2024-03-18T07:38:06.601" v="13" actId="20577"/>
          <ac:spMkLst>
            <pc:docMk/>
            <pc:sldMk cId="2741620966" sldId="295"/>
            <ac:spMk id="65" creationId="{3DBCCBDA-536B-489A-9DB3-ABBEF782F3BA}"/>
          </ac:spMkLst>
        </pc:spChg>
      </pc:sldChg>
      <pc:sldChg chg="modSp mod">
        <pc:chgData name="Songül Dağcı" userId="760dcaa6-029d-4a3f-aa46-0385cbb0b776" providerId="ADAL" clId="{7C9A533F-F541-4EE3-AA6E-52436DE51715}" dt="2024-03-18T07:38:25.567" v="27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7C9A533F-F541-4EE3-AA6E-52436DE51715}" dt="2024-03-18T07:38:25.567" v="27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7C9A533F-F541-4EE3-AA6E-52436DE51715}" dt="2024-03-18T07:37:53.074" v="7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7C9A533F-F541-4EE3-AA6E-52436DE51715}" dt="2024-03-18T07:37:57.994" v="11" actId="20577"/>
          <ac:spMkLst>
            <pc:docMk/>
            <pc:sldMk cId="1915543630" sldId="296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7C9A533F-F541-4EE3-AA6E-52436DE51715}" dt="2024-03-18T07:37:38.865" v="3" actId="20577"/>
        <pc:sldMkLst>
          <pc:docMk/>
          <pc:sldMk cId="337033923" sldId="393"/>
        </pc:sldMkLst>
        <pc:spChg chg="mod">
          <ac:chgData name="Songül Dağcı" userId="760dcaa6-029d-4a3f-aa46-0385cbb0b776" providerId="ADAL" clId="{7C9A533F-F541-4EE3-AA6E-52436DE51715}" dt="2024-03-18T07:37:38.865" v="3" actId="20577"/>
          <ac:spMkLst>
            <pc:docMk/>
            <pc:sldMk cId="337033923" sldId="393"/>
            <ac:spMk id="2" creationId="{00000000-0000-0000-0000-000000000000}"/>
          </ac:spMkLst>
        </pc:spChg>
      </pc:sldChg>
    </pc:docChg>
  </pc:docChgLst>
  <pc:docChgLst>
    <pc:chgData name="Songül Dağcı" userId="760dcaa6-029d-4a3f-aa46-0385cbb0b776" providerId="ADAL" clId="{865EC7D7-8833-48AA-A76A-A8CFE87858D0}"/>
    <pc:docChg chg="modSld">
      <pc:chgData name="Songül Dağcı" userId="760dcaa6-029d-4a3f-aa46-0385cbb0b776" providerId="ADAL" clId="{865EC7D7-8833-48AA-A76A-A8CFE87858D0}" dt="2024-08-27T11:00:40.214" v="23" actId="20577"/>
      <pc:docMkLst>
        <pc:docMk/>
      </pc:docMkLst>
      <pc:sldChg chg="modSp mod">
        <pc:chgData name="Songül Dağcı" userId="760dcaa6-029d-4a3f-aa46-0385cbb0b776" providerId="ADAL" clId="{865EC7D7-8833-48AA-A76A-A8CFE87858D0}" dt="2024-08-27T11:00:40.214" v="23" actId="20577"/>
        <pc:sldMkLst>
          <pc:docMk/>
          <pc:sldMk cId="2741620966" sldId="295"/>
        </pc:sldMkLst>
        <pc:spChg chg="mod">
          <ac:chgData name="Songül Dağcı" userId="760dcaa6-029d-4a3f-aa46-0385cbb0b776" providerId="ADAL" clId="{865EC7D7-8833-48AA-A76A-A8CFE87858D0}" dt="2024-08-27T11:00:31.253" v="13" actId="20577"/>
          <ac:spMkLst>
            <pc:docMk/>
            <pc:sldMk cId="2741620966" sldId="295"/>
            <ac:spMk id="24" creationId="{969E7C0C-EF46-46C9-9E66-29B314D6FA6C}"/>
          </ac:spMkLst>
        </pc:spChg>
        <pc:spChg chg="mod">
          <ac:chgData name="Songül Dağcı" userId="760dcaa6-029d-4a3f-aa46-0385cbb0b776" providerId="ADAL" clId="{865EC7D7-8833-48AA-A76A-A8CFE87858D0}" dt="2024-08-27T11:00:36.110" v="17" actId="20577"/>
          <ac:spMkLst>
            <pc:docMk/>
            <pc:sldMk cId="2741620966" sldId="295"/>
            <ac:spMk id="57" creationId="{778B5971-5136-4ED8-80D8-4F0D9A3ECA2C}"/>
          </ac:spMkLst>
        </pc:spChg>
        <pc:spChg chg="mod">
          <ac:chgData name="Songül Dağcı" userId="760dcaa6-029d-4a3f-aa46-0385cbb0b776" providerId="ADAL" clId="{865EC7D7-8833-48AA-A76A-A8CFE87858D0}" dt="2024-08-27T11:00:40.214" v="23" actId="20577"/>
          <ac:spMkLst>
            <pc:docMk/>
            <pc:sldMk cId="2741620966" sldId="295"/>
            <ac:spMk id="59" creationId="{B2648E94-029C-4B4C-9F47-A34762D177CE}"/>
          </ac:spMkLst>
        </pc:spChg>
      </pc:sldChg>
      <pc:sldChg chg="modSp mod">
        <pc:chgData name="Songül Dağcı" userId="760dcaa6-029d-4a3f-aa46-0385cbb0b776" providerId="ADAL" clId="{865EC7D7-8833-48AA-A76A-A8CFE87858D0}" dt="2024-08-27T11:00:25.107" v="11" actId="20577"/>
        <pc:sldMkLst>
          <pc:docMk/>
          <pc:sldMk cId="1915543630" sldId="296"/>
        </pc:sldMkLst>
        <pc:spChg chg="mod">
          <ac:chgData name="Songül Dağcı" userId="760dcaa6-029d-4a3f-aa46-0385cbb0b776" providerId="ADAL" clId="{865EC7D7-8833-48AA-A76A-A8CFE87858D0}" dt="2024-08-27T11:00:03.608" v="1" actId="20577"/>
          <ac:spMkLst>
            <pc:docMk/>
            <pc:sldMk cId="1915543630" sldId="296"/>
            <ac:spMk id="41" creationId="{1768827C-86EC-4829-B80E-FE7B3082E418}"/>
          </ac:spMkLst>
        </pc:spChg>
        <pc:spChg chg="mod">
          <ac:chgData name="Songül Dağcı" userId="760dcaa6-029d-4a3f-aa46-0385cbb0b776" providerId="ADAL" clId="{865EC7D7-8833-48AA-A76A-A8CFE87858D0}" dt="2024-08-27T11:00:16.648" v="5" actId="20577"/>
          <ac:spMkLst>
            <pc:docMk/>
            <pc:sldMk cId="1915543630" sldId="296"/>
            <ac:spMk id="46" creationId="{2EDE6130-44E0-41A3-9E4F-B5E971CAE551}"/>
          </ac:spMkLst>
        </pc:spChg>
        <pc:spChg chg="mod">
          <ac:chgData name="Songül Dağcı" userId="760dcaa6-029d-4a3f-aa46-0385cbb0b776" providerId="ADAL" clId="{865EC7D7-8833-48AA-A76A-A8CFE87858D0}" dt="2024-08-27T11:00:25.107" v="11" actId="20577"/>
          <ac:spMkLst>
            <pc:docMk/>
            <pc:sldMk cId="1915543630" sldId="296"/>
            <ac:spMk id="48" creationId="{3756B509-875D-4FE4-A2F2-F5066F9B5F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5FB57-51FE-413C-8211-72E0CCE1E936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FA554-078F-4C20-A8B0-2DB2114F1B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116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61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6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283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323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61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309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21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08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274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80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51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88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34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D705-F120-4D4B-AA13-CE4EBE5FD3AF}" type="datetimeFigureOut">
              <a:rPr lang="tr-TR" smtClean="0"/>
              <a:t>14.10.2024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81CBEEB-3B92-4D91-8357-6100A15E3E7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4991100"/>
            <a:ext cx="17795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tr-T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 Gizlilik Sınıflandırması : Genel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8B81D29-9941-A2B4-E624-CB57D5C2F28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4667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tr-T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Şirket İçi</a:t>
            </a:r>
          </a:p>
        </p:txBody>
      </p:sp>
    </p:spTree>
    <p:extLst>
      <p:ext uri="{BB962C8B-B14F-4D97-AF65-F5344CB8AC3E}">
        <p14:creationId xmlns:p14="http://schemas.microsoft.com/office/powerpoint/2010/main" val="170002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8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8.png"/><Relationship Id="rId10" Type="http://schemas.openxmlformats.org/officeDocument/2006/relationships/image" Target="../media/image77.jpe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2.png"/><Relationship Id="rId7" Type="http://schemas.openxmlformats.org/officeDocument/2006/relationships/image" Target="../media/image9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.png"/><Relationship Id="rId7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73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0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image" Target="../media/image115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8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38.png"/><Relationship Id="rId5" Type="http://schemas.openxmlformats.org/officeDocument/2006/relationships/image" Target="../media/image100.png"/><Relationship Id="rId10" Type="http://schemas.openxmlformats.org/officeDocument/2006/relationships/image" Target="../media/image137.png"/><Relationship Id="rId4" Type="http://schemas.openxmlformats.org/officeDocument/2006/relationships/image" Target="../media/image8.png"/><Relationship Id="rId9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00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16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8.png"/><Relationship Id="rId9" Type="http://schemas.openxmlformats.org/officeDocument/2006/relationships/image" Target="../media/image1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33.png"/><Relationship Id="rId7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00.png"/><Relationship Id="rId10" Type="http://schemas.openxmlformats.org/officeDocument/2006/relationships/image" Target="../media/image151.png"/><Relationship Id="rId4" Type="http://schemas.openxmlformats.org/officeDocument/2006/relationships/image" Target="../media/image8.png"/><Relationship Id="rId9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3.png"/><Relationship Id="rId18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23.tif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15.png"/><Relationship Id="rId14" Type="http://schemas.openxmlformats.org/officeDocument/2006/relationships/image" Target="../media/image28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urriyet.com.tr/borsada-echo-pos-icin-gong-calindi-40197847" TargetMode="External"/><Relationship Id="rId13" Type="http://schemas.openxmlformats.org/officeDocument/2006/relationships/image" Target="../media/image40.tif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hyperlink" Target="http://webrazzi.com/2016/08/18/aktif-banktan-yatirim-alan-echo-pos-faaliyete-basladi/" TargetMode="External"/><Relationship Id="rId17" Type="http://schemas.openxmlformats.org/officeDocument/2006/relationships/image" Target="../media/image42.tiff"/><Relationship Id="rId2" Type="http://schemas.openxmlformats.org/officeDocument/2006/relationships/image" Target="../media/image33.png"/><Relationship Id="rId16" Type="http://schemas.openxmlformats.org/officeDocument/2006/relationships/hyperlink" Target="http://www.bloomberght.com/haberler/haber/1907397-borsada-gong-echo-pos-icin-cald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tiff"/><Relationship Id="rId5" Type="http://schemas.openxmlformats.org/officeDocument/2006/relationships/image" Target="../media/image35.png"/><Relationship Id="rId15" Type="http://schemas.openxmlformats.org/officeDocument/2006/relationships/image" Target="../media/image41.tiff"/><Relationship Id="rId10" Type="http://schemas.openxmlformats.org/officeDocument/2006/relationships/hyperlink" Target="http://www.haberturk.com/ekonomi/is-yasam/haber/1283358-borsada-gong-echo-pos-icin-caldi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38.tiff"/><Relationship Id="rId14" Type="http://schemas.openxmlformats.org/officeDocument/2006/relationships/hyperlink" Target="https://youtu.be/sRJ15OYR4s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8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\work\Design Archive\Presentations\EchoPos\Outs\Kurumsal Sunum\Sunum PNGs\0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robo\work\Design Archive\Presentations\EchoPos\Outs\Kurumsal Sunum\Sunum PNGs\0_Echopo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1670"/>
            <a:ext cx="2819060" cy="9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Drobo\work\Design Archive\Presentations\EchoPos\Outs\Kurumsal Sunum\Sunum PNGs\0_Sol Şek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6" y="1"/>
            <a:ext cx="30813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robo\work\Design Archive\Presentations\EchoPos\Outs\Kurumsal Sunum\Sunum PNGs\0_Sağ Şek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2" y="1"/>
            <a:ext cx="43957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71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99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 15"/>
          <p:cNvGrpSpPr/>
          <p:nvPr/>
        </p:nvGrpSpPr>
        <p:grpSpPr>
          <a:xfrm>
            <a:off x="268319" y="627534"/>
            <a:ext cx="2520281" cy="1920363"/>
            <a:chOff x="268319" y="627534"/>
            <a:chExt cx="2520281" cy="1920363"/>
          </a:xfrm>
        </p:grpSpPr>
        <p:grpSp>
          <p:nvGrpSpPr>
            <p:cNvPr id="3" name="Grup 2"/>
            <p:cNvGrpSpPr/>
            <p:nvPr/>
          </p:nvGrpSpPr>
          <p:grpSpPr>
            <a:xfrm>
              <a:off x="268319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8195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Metin kutusu 1"/>
            <p:cNvSpPr txBox="1"/>
            <p:nvPr/>
          </p:nvSpPr>
          <p:spPr>
            <a:xfrm>
              <a:off x="711928" y="707798"/>
              <a:ext cx="16001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CAMPAIGN MANAGEMENT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467544" y="1169090"/>
            <a:ext cx="2232248" cy="972376"/>
            <a:chOff x="467544" y="1169090"/>
            <a:chExt cx="2232248" cy="972376"/>
          </a:xfrm>
        </p:grpSpPr>
        <p:sp>
          <p:nvSpPr>
            <p:cNvPr id="6" name="Metin kutusu 5"/>
            <p:cNvSpPr txBox="1"/>
            <p:nvPr/>
          </p:nvSpPr>
          <p:spPr>
            <a:xfrm>
              <a:off x="467544" y="1679801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campaign management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Media publications on campaigns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Filtering by shops or regions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90778" y="1169090"/>
              <a:ext cx="385780" cy="38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 16"/>
          <p:cNvGrpSpPr/>
          <p:nvPr/>
        </p:nvGrpSpPr>
        <p:grpSpPr>
          <a:xfrm>
            <a:off x="3275855" y="627534"/>
            <a:ext cx="2520281" cy="1920363"/>
            <a:chOff x="3275855" y="627534"/>
            <a:chExt cx="2520281" cy="1920363"/>
          </a:xfrm>
        </p:grpSpPr>
        <p:grpSp>
          <p:nvGrpSpPr>
            <p:cNvPr id="31" name="Grup 30"/>
            <p:cNvGrpSpPr/>
            <p:nvPr/>
          </p:nvGrpSpPr>
          <p:grpSpPr>
            <a:xfrm>
              <a:off x="3275855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2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Metin kutusu 33"/>
            <p:cNvSpPr txBox="1"/>
            <p:nvPr/>
          </p:nvSpPr>
          <p:spPr>
            <a:xfrm>
              <a:off x="3678165" y="717653"/>
              <a:ext cx="17876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LOYALTY CARD MANAGEMENT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3475080" y="1236601"/>
            <a:ext cx="2232248" cy="1027975"/>
            <a:chOff x="3475080" y="1236601"/>
            <a:chExt cx="2232248" cy="1027975"/>
          </a:xfrm>
        </p:grpSpPr>
        <p:sp>
          <p:nvSpPr>
            <p:cNvPr id="35" name="Metin kutusu 34"/>
            <p:cNvSpPr txBox="1"/>
            <p:nvPr/>
          </p:nvSpPr>
          <p:spPr>
            <a:xfrm>
              <a:off x="3475080" y="1679801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Being able to work in an integrated manner with all collaborative companies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access to all bonus, cheque and loyalty card details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98314" y="1236601"/>
              <a:ext cx="385780" cy="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 14"/>
          <p:cNvGrpSpPr/>
          <p:nvPr/>
        </p:nvGrpSpPr>
        <p:grpSpPr>
          <a:xfrm>
            <a:off x="270837" y="2779432"/>
            <a:ext cx="2520281" cy="1920363"/>
            <a:chOff x="270837" y="2779432"/>
            <a:chExt cx="2520281" cy="1920363"/>
          </a:xfrm>
        </p:grpSpPr>
        <p:grpSp>
          <p:nvGrpSpPr>
            <p:cNvPr id="37" name="Grup 36"/>
            <p:cNvGrpSpPr/>
            <p:nvPr/>
          </p:nvGrpSpPr>
          <p:grpSpPr>
            <a:xfrm>
              <a:off x="270837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8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Metin kutusu 39"/>
            <p:cNvSpPr txBox="1"/>
            <p:nvPr/>
          </p:nvSpPr>
          <p:spPr>
            <a:xfrm>
              <a:off x="711928" y="2878628"/>
              <a:ext cx="16995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MODULAR INFRASTRUCTURE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470062" y="3359434"/>
            <a:ext cx="2232248" cy="933930"/>
            <a:chOff x="470062" y="3359434"/>
            <a:chExt cx="2232248" cy="933930"/>
          </a:xfrm>
        </p:grpSpPr>
        <p:sp>
          <p:nvSpPr>
            <p:cNvPr id="41" name="Metin kutusu 40"/>
            <p:cNvSpPr txBox="1"/>
            <p:nvPr/>
          </p:nvSpPr>
          <p:spPr>
            <a:xfrm>
              <a:off x="470062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Integration of all other services, you would like to utilize, into the system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Gathering all services under a single roof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4941" y="3359434"/>
              <a:ext cx="402490" cy="30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 17"/>
          <p:cNvGrpSpPr/>
          <p:nvPr/>
        </p:nvGrpSpPr>
        <p:grpSpPr>
          <a:xfrm>
            <a:off x="6319508" y="631837"/>
            <a:ext cx="2520281" cy="1920363"/>
            <a:chOff x="6319508" y="631837"/>
            <a:chExt cx="2520281" cy="1920363"/>
          </a:xfrm>
        </p:grpSpPr>
        <p:grpSp>
          <p:nvGrpSpPr>
            <p:cNvPr id="43" name="Grup 42"/>
            <p:cNvGrpSpPr/>
            <p:nvPr/>
          </p:nvGrpSpPr>
          <p:grpSpPr>
            <a:xfrm>
              <a:off x="6319508" y="631837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44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Metin kutusu 45"/>
            <p:cNvSpPr txBox="1"/>
            <p:nvPr/>
          </p:nvSpPr>
          <p:spPr>
            <a:xfrm>
              <a:off x="6902406" y="651154"/>
              <a:ext cx="1423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IOS/ANDROID LOYALTY </a:t>
              </a:r>
              <a:endParaRPr lang="tr-TR" sz="100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(OPTIONAL)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518733" y="1162410"/>
            <a:ext cx="2232248" cy="891418"/>
            <a:chOff x="6518733" y="1162410"/>
            <a:chExt cx="2232248" cy="891418"/>
          </a:xfrm>
        </p:grpSpPr>
        <p:sp>
          <p:nvSpPr>
            <p:cNvPr id="47" name="Metin kutusu 46"/>
            <p:cNvSpPr txBox="1"/>
            <p:nvPr/>
          </p:nvSpPr>
          <p:spPr>
            <a:xfrm>
              <a:off x="6518733" y="1715274"/>
              <a:ext cx="2232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Services exclusive to brands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Compatibility with popular operating systems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9362" y="1162410"/>
              <a:ext cx="330990" cy="39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 13"/>
          <p:cNvGrpSpPr/>
          <p:nvPr/>
        </p:nvGrpSpPr>
        <p:grpSpPr>
          <a:xfrm>
            <a:off x="3295172" y="2779432"/>
            <a:ext cx="2520281" cy="1920363"/>
            <a:chOff x="3295172" y="2779432"/>
            <a:chExt cx="2520281" cy="1920363"/>
          </a:xfrm>
        </p:grpSpPr>
        <p:grpSp>
          <p:nvGrpSpPr>
            <p:cNvPr id="49" name="Grup 48"/>
            <p:cNvGrpSpPr/>
            <p:nvPr/>
          </p:nvGrpSpPr>
          <p:grpSpPr>
            <a:xfrm>
              <a:off x="3295172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0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Metin kutusu 51"/>
            <p:cNvSpPr txBox="1"/>
            <p:nvPr/>
          </p:nvSpPr>
          <p:spPr>
            <a:xfrm>
              <a:off x="3687255" y="2878627"/>
              <a:ext cx="18213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PLUG-AND-PLAY INSTALLATION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3494397" y="3340305"/>
            <a:ext cx="2232248" cy="953059"/>
            <a:chOff x="3494397" y="3340305"/>
            <a:chExt cx="2232248" cy="953059"/>
          </a:xfrm>
        </p:grpSpPr>
        <p:sp>
          <p:nvSpPr>
            <p:cNvPr id="53" name="Metin kutusu 52"/>
            <p:cNvSpPr txBox="1"/>
            <p:nvPr/>
          </p:nvSpPr>
          <p:spPr>
            <a:xfrm>
              <a:off x="3494397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Ready-to-use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Customized for shops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Mobile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21324" y="3340305"/>
              <a:ext cx="178394" cy="347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 12"/>
          <p:cNvGrpSpPr/>
          <p:nvPr/>
        </p:nvGrpSpPr>
        <p:grpSpPr>
          <a:xfrm>
            <a:off x="6331207" y="2785871"/>
            <a:ext cx="2520281" cy="1920363"/>
            <a:chOff x="6331207" y="2785871"/>
            <a:chExt cx="2520281" cy="1920363"/>
          </a:xfrm>
        </p:grpSpPr>
        <p:grpSp>
          <p:nvGrpSpPr>
            <p:cNvPr id="55" name="Grup 54"/>
            <p:cNvGrpSpPr/>
            <p:nvPr/>
          </p:nvGrpSpPr>
          <p:grpSpPr>
            <a:xfrm>
              <a:off x="6331207" y="2785871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6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Metin kutusu 57"/>
            <p:cNvSpPr txBox="1"/>
            <p:nvPr/>
          </p:nvSpPr>
          <p:spPr>
            <a:xfrm>
              <a:off x="6678982" y="2865994"/>
              <a:ext cx="19351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EASY TRAINING &amp; PRACTICAL USE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6530432" y="3356896"/>
            <a:ext cx="2232248" cy="942907"/>
            <a:chOff x="6530432" y="3356896"/>
            <a:chExt cx="2232248" cy="942907"/>
          </a:xfrm>
        </p:grpSpPr>
        <p:sp>
          <p:nvSpPr>
            <p:cNvPr id="59" name="Metin kutusu 58"/>
            <p:cNvSpPr txBox="1"/>
            <p:nvPr/>
          </p:nvSpPr>
          <p:spPr>
            <a:xfrm>
              <a:off x="6530432" y="3838138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Ease of learning and using, enabling cashiers to get familiar with cash transactions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Shortening of the waiting periods of customers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3135" y="3356896"/>
              <a:ext cx="326841" cy="32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SEE MORE</a:t>
            </a:r>
            <a:endParaRPr lang="tr-TR" sz="1400">
              <a:solidFill>
                <a:srgbClr val="847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0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1" cy="51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56865" y="2142896"/>
            <a:ext cx="2430270" cy="857709"/>
            <a:chOff x="2717794" y="2142896"/>
            <a:chExt cx="2430270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455876" y="2568557"/>
              <a:ext cx="1692188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  <a:latin typeface="Gotham Rounded Book" pitchFamily="50" charset="0"/>
                </a:rPr>
                <a:t>SOFTWARE</a:t>
              </a:r>
              <a:endParaRPr lang="tr-TR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105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Drobo\work\Design Archive\Presentations\EchoPos\Outs\Kurumsal Sunum\Sunum PNGs\12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444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12_Sağ Şek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77" y="-20538"/>
            <a:ext cx="1771397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6413" y="0"/>
            <a:ext cx="3288631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ORGANIZED WHOLESALE SOLUTION</a:t>
            </a:r>
            <a:endParaRPr lang="tr-TR" sz="1400" dirty="0">
              <a:solidFill>
                <a:srgbClr val="8477CA"/>
              </a:solidFill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3141073" y="946046"/>
            <a:ext cx="1748719" cy="844418"/>
            <a:chOff x="3141073" y="946046"/>
            <a:chExt cx="1748719" cy="844418"/>
          </a:xfrm>
        </p:grpSpPr>
        <p:pic>
          <p:nvPicPr>
            <p:cNvPr id="2053" name="Picture 5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73" y="1552838"/>
              <a:ext cx="1631711" cy="23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3234328" y="946046"/>
              <a:ext cx="16554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Gotham Rounded Bold" pitchFamily="50" charset="0"/>
                </a:rPr>
                <a:t>PAYMENT SYSTEMS</a:t>
              </a:r>
              <a:endParaRPr lang="tr-TR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141073" y="3085646"/>
            <a:ext cx="2094239" cy="854256"/>
            <a:chOff x="3141073" y="3085646"/>
            <a:chExt cx="2094239" cy="854256"/>
          </a:xfrm>
        </p:grpSpPr>
        <p:pic>
          <p:nvPicPr>
            <p:cNvPr id="9" name="Picture 5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73" y="3702276"/>
              <a:ext cx="1631711" cy="23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3232201" y="3085646"/>
              <a:ext cx="200311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>
                  <a:solidFill>
                    <a:schemeClr val="bg1"/>
                  </a:solidFill>
                  <a:latin typeface="Gotham Rounded Bold" pitchFamily="50" charset="0"/>
                </a:rPr>
                <a:t>INTEGRATION SOLUTIONS</a:t>
              </a:r>
              <a:endParaRPr lang="tr-TR" sz="1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5652682" y="946046"/>
            <a:ext cx="2447710" cy="1015663"/>
            <a:chOff x="5652682" y="946046"/>
            <a:chExt cx="2447710" cy="1015663"/>
          </a:xfrm>
        </p:grpSpPr>
        <p:sp>
          <p:nvSpPr>
            <p:cNvPr id="3" name="Metin kutusu 2"/>
            <p:cNvSpPr txBox="1"/>
            <p:nvPr/>
          </p:nvSpPr>
          <p:spPr>
            <a:xfrm>
              <a:off x="5675574" y="946046"/>
              <a:ext cx="24248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CRD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Integration with 1</a:t>
              </a:r>
              <a:r>
                <a:rPr lang="tr-T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9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 banks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Meal card applications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Yuvarlatılmış Dikdörtgen 6"/>
            <p:cNvSpPr/>
            <p:nvPr/>
          </p:nvSpPr>
          <p:spPr>
            <a:xfrm>
              <a:off x="5652682" y="103727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054" name="Picture 6" descr="\\Drobo\work\Design Archive\Presentations\EchoPos\Outs\Kurumsal Sunum\Sunum PNGs\Logolar\ingenic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241" y="958201"/>
              <a:ext cx="676347" cy="260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Yuvarlatılmış Dikdörtgen 18"/>
            <p:cNvSpPr/>
            <p:nvPr/>
          </p:nvSpPr>
          <p:spPr>
            <a:xfrm>
              <a:off x="5652682" y="140915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5652682" y="17768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5652682" y="3110310"/>
            <a:ext cx="523350" cy="276999"/>
            <a:chOff x="5652682" y="3110310"/>
            <a:chExt cx="523350" cy="276999"/>
          </a:xfrm>
        </p:grpSpPr>
        <p:sp>
          <p:nvSpPr>
            <p:cNvPr id="6" name="Metin kutusu 5"/>
            <p:cNvSpPr txBox="1"/>
            <p:nvPr/>
          </p:nvSpPr>
          <p:spPr>
            <a:xfrm>
              <a:off x="5675574" y="311031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ERP</a:t>
              </a:r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5652682" y="320937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2060" name="Picture 12" descr="\\Drobo\work\Design Archive\Presentations\EchoPos\Outs\Kurumsal Sunum\Sunum PNGs\Logolar\logo yazılı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41554"/>
            <a:ext cx="580219" cy="2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Drobo\work\Design Archive\Presentations\EchoPos\Outs\Kurumsal Sunum\Sunum PNGs\Logolar\mikro yazılı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13" y="3788862"/>
            <a:ext cx="986403" cy="6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\\Drobo\work\Design Archive\Presentations\EchoPos\Outs\Kurumsal Sunum\Sunum PNGs\Logolar\obas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17843"/>
            <a:ext cx="729675" cy="2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\\Drobo\work\Design Archive\Presentations\EchoPos\Outs\Kurumsal Sunum\Sunum PNGs\Logolar\sap logo 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5" y="3509905"/>
            <a:ext cx="560229" cy="28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\\Drobo\work\Design Archive\Presentations\EchoPos\Outs\Kurumsal Sunum\Sunum PNGs\Logolar\windows lo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47" y="3461441"/>
            <a:ext cx="382644" cy="3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ingenico.com.tr/binaries/content/gallery/tr-website/banners/ingenico-com-tr-yemek-cekleri-logolar-ic-sayfa.jpg">
            <a:extLst>
              <a:ext uri="{FF2B5EF4-FFF2-40B4-BE49-F238E27FC236}">
                <a16:creationId xmlns:a16="http://schemas.microsoft.com/office/drawing/2014/main" id="{1B26CB41-3FF4-4956-96E3-658B2C0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45" y="1949654"/>
            <a:ext cx="3259996" cy="48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28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1" cy="5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028329" y="2142896"/>
            <a:ext cx="3087342" cy="857709"/>
            <a:chOff x="2717794" y="2142896"/>
            <a:chExt cx="3087342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212849" y="2568557"/>
              <a:ext cx="2592287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</a:rPr>
                <a:t>HARDWARE SET</a:t>
              </a:r>
              <a:endParaRPr lang="tr-TR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46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robo\work\Design Archive\Presentations\EchoPos\Outs\Kurumsal Sunum\Sunum PNGs\14a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6878"/>
            <a:ext cx="7452320" cy="20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Drobo\work\Design Archive\Presentations\EchoPos\Outs\Kurumsal Sunum\Sunum PNGs\14a_POS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" y="2648296"/>
            <a:ext cx="1991488" cy="20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Drobo\work\Design Archive\Presentations\EchoPos\Outs\Kurumsal Sunum\Sunum PNGs\14a_POS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45" y="2931086"/>
            <a:ext cx="1679636" cy="15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robo\work\Design Archive\Presentations\EchoPos\Outs\Kurumsal Sunum\Sunum PNGs\14a_Title Ku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17295"/>
            <a:ext cx="6120680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120255" y="1034965"/>
            <a:ext cx="26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Rounded Bold" pitchFamily="50" charset="0"/>
              </a:rPr>
              <a:t>ECHOPOS PCPOS </a:t>
            </a:r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MODEL 1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267744" y="1635646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Operating System: Windows 10, WIN SQL Express, WIN SQL Light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Central Processing Unit: Intel Celeron J1900 Quad Core Fanless CPU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Memory: 4GB Ram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Disc: 64GB SSD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Monitor: 12’’ Touch Screen LCD (1024x768), 5-Wire Resistive Touch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Customer Indicator: 10’’ IPS Panel TFT LCD Monitor/Supports images and videos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D6E0D025-1372-42E7-9BCF-1B30DC4FF724}"/>
              </a:ext>
            </a:extLst>
          </p:cNvPr>
          <p:cNvGrpSpPr/>
          <p:nvPr/>
        </p:nvGrpSpPr>
        <p:grpSpPr>
          <a:xfrm>
            <a:off x="3898106" y="3247975"/>
            <a:ext cx="292894" cy="362000"/>
            <a:chOff x="3898106" y="3247975"/>
            <a:chExt cx="292894" cy="362000"/>
          </a:xfrm>
        </p:grpSpPr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5AB4589A-A49B-4AAB-943F-1AF676B9507E}"/>
                </a:ext>
              </a:extLst>
            </p:cNvPr>
            <p:cNvSpPr/>
            <p:nvPr/>
          </p:nvSpPr>
          <p:spPr>
            <a:xfrm>
              <a:off x="3898106" y="3247975"/>
              <a:ext cx="290513" cy="362000"/>
            </a:xfrm>
            <a:custGeom>
              <a:avLst/>
              <a:gdLst>
                <a:gd name="connsiteX0" fmla="*/ 73819 w 290513"/>
                <a:gd name="connsiteY0" fmla="*/ 100063 h 362000"/>
                <a:gd name="connsiteX1" fmla="*/ 85725 w 290513"/>
                <a:gd name="connsiteY1" fmla="*/ 92919 h 362000"/>
                <a:gd name="connsiteX2" fmla="*/ 92869 w 290513"/>
                <a:gd name="connsiteY2" fmla="*/ 90538 h 362000"/>
                <a:gd name="connsiteX3" fmla="*/ 104775 w 290513"/>
                <a:gd name="connsiteY3" fmla="*/ 85775 h 362000"/>
                <a:gd name="connsiteX4" fmla="*/ 119063 w 290513"/>
                <a:gd name="connsiteY4" fmla="*/ 81013 h 362000"/>
                <a:gd name="connsiteX5" fmla="*/ 73819 w 290513"/>
                <a:gd name="connsiteY5" fmla="*/ 78631 h 362000"/>
                <a:gd name="connsiteX6" fmla="*/ 64294 w 290513"/>
                <a:gd name="connsiteY6" fmla="*/ 76250 h 362000"/>
                <a:gd name="connsiteX7" fmla="*/ 57150 w 290513"/>
                <a:gd name="connsiteY7" fmla="*/ 71488 h 362000"/>
                <a:gd name="connsiteX8" fmla="*/ 61913 w 290513"/>
                <a:gd name="connsiteY8" fmla="*/ 64344 h 362000"/>
                <a:gd name="connsiteX9" fmla="*/ 64294 w 290513"/>
                <a:gd name="connsiteY9" fmla="*/ 61963 h 362000"/>
                <a:gd name="connsiteX10" fmla="*/ 66675 w 290513"/>
                <a:gd name="connsiteY10" fmla="*/ 54819 h 362000"/>
                <a:gd name="connsiteX11" fmla="*/ 73819 w 290513"/>
                <a:gd name="connsiteY11" fmla="*/ 50056 h 362000"/>
                <a:gd name="connsiteX12" fmla="*/ 80963 w 290513"/>
                <a:gd name="connsiteY12" fmla="*/ 47675 h 362000"/>
                <a:gd name="connsiteX13" fmla="*/ 114300 w 290513"/>
                <a:gd name="connsiteY13" fmla="*/ 42913 h 362000"/>
                <a:gd name="connsiteX14" fmla="*/ 135732 w 290513"/>
                <a:gd name="connsiteY14" fmla="*/ 35769 h 362000"/>
                <a:gd name="connsiteX15" fmla="*/ 142875 w 290513"/>
                <a:gd name="connsiteY15" fmla="*/ 33388 h 362000"/>
                <a:gd name="connsiteX16" fmla="*/ 173832 w 290513"/>
                <a:gd name="connsiteY16" fmla="*/ 31006 h 362000"/>
                <a:gd name="connsiteX17" fmla="*/ 192882 w 290513"/>
                <a:gd name="connsiteY17" fmla="*/ 26244 h 362000"/>
                <a:gd name="connsiteX18" fmla="*/ 202407 w 290513"/>
                <a:gd name="connsiteY18" fmla="*/ 23863 h 362000"/>
                <a:gd name="connsiteX19" fmla="*/ 209550 w 290513"/>
                <a:gd name="connsiteY19" fmla="*/ 21481 h 362000"/>
                <a:gd name="connsiteX20" fmla="*/ 242888 w 290513"/>
                <a:gd name="connsiteY20" fmla="*/ 19100 h 362000"/>
                <a:gd name="connsiteX21" fmla="*/ 257175 w 290513"/>
                <a:gd name="connsiteY21" fmla="*/ 14338 h 362000"/>
                <a:gd name="connsiteX22" fmla="*/ 271463 w 290513"/>
                <a:gd name="connsiteY22" fmla="*/ 4813 h 362000"/>
                <a:gd name="connsiteX23" fmla="*/ 264319 w 290513"/>
                <a:gd name="connsiteY23" fmla="*/ 2431 h 362000"/>
                <a:gd name="connsiteX24" fmla="*/ 209550 w 290513"/>
                <a:gd name="connsiteY24" fmla="*/ 2431 h 362000"/>
                <a:gd name="connsiteX25" fmla="*/ 197644 w 290513"/>
                <a:gd name="connsiteY25" fmla="*/ 16719 h 362000"/>
                <a:gd name="connsiteX26" fmla="*/ 185738 w 290513"/>
                <a:gd name="connsiteY26" fmla="*/ 19100 h 362000"/>
                <a:gd name="connsiteX27" fmla="*/ 176213 w 290513"/>
                <a:gd name="connsiteY27" fmla="*/ 21481 h 362000"/>
                <a:gd name="connsiteX28" fmla="*/ 154782 w 290513"/>
                <a:gd name="connsiteY28" fmla="*/ 28625 h 362000"/>
                <a:gd name="connsiteX29" fmla="*/ 147638 w 290513"/>
                <a:gd name="connsiteY29" fmla="*/ 31006 h 362000"/>
                <a:gd name="connsiteX30" fmla="*/ 126207 w 290513"/>
                <a:gd name="connsiteY30" fmla="*/ 40531 h 362000"/>
                <a:gd name="connsiteX31" fmla="*/ 111919 w 290513"/>
                <a:gd name="connsiteY31" fmla="*/ 45294 h 362000"/>
                <a:gd name="connsiteX32" fmla="*/ 78582 w 290513"/>
                <a:gd name="connsiteY32" fmla="*/ 50056 h 362000"/>
                <a:gd name="connsiteX33" fmla="*/ 61913 w 290513"/>
                <a:gd name="connsiteY33" fmla="*/ 54819 h 362000"/>
                <a:gd name="connsiteX34" fmla="*/ 47625 w 290513"/>
                <a:gd name="connsiteY34" fmla="*/ 59581 h 362000"/>
                <a:gd name="connsiteX35" fmla="*/ 40482 w 290513"/>
                <a:gd name="connsiteY35" fmla="*/ 61963 h 362000"/>
                <a:gd name="connsiteX36" fmla="*/ 26194 w 290513"/>
                <a:gd name="connsiteY36" fmla="*/ 71488 h 362000"/>
                <a:gd name="connsiteX37" fmla="*/ 19050 w 290513"/>
                <a:gd name="connsiteY37" fmla="*/ 76250 h 362000"/>
                <a:gd name="connsiteX38" fmla="*/ 21432 w 290513"/>
                <a:gd name="connsiteY38" fmla="*/ 85775 h 362000"/>
                <a:gd name="connsiteX39" fmla="*/ 26194 w 290513"/>
                <a:gd name="connsiteY39" fmla="*/ 92919 h 362000"/>
                <a:gd name="connsiteX40" fmla="*/ 28575 w 290513"/>
                <a:gd name="connsiteY40" fmla="*/ 104825 h 362000"/>
                <a:gd name="connsiteX41" fmla="*/ 26194 w 290513"/>
                <a:gd name="connsiteY41" fmla="*/ 178644 h 362000"/>
                <a:gd name="connsiteX42" fmla="*/ 21432 w 290513"/>
                <a:gd name="connsiteY42" fmla="*/ 164356 h 362000"/>
                <a:gd name="connsiteX43" fmla="*/ 19050 w 290513"/>
                <a:gd name="connsiteY43" fmla="*/ 152450 h 362000"/>
                <a:gd name="connsiteX44" fmla="*/ 16669 w 290513"/>
                <a:gd name="connsiteY44" fmla="*/ 128638 h 362000"/>
                <a:gd name="connsiteX45" fmla="*/ 11907 w 290513"/>
                <a:gd name="connsiteY45" fmla="*/ 259606 h 362000"/>
                <a:gd name="connsiteX46" fmla="*/ 9525 w 290513"/>
                <a:gd name="connsiteY46" fmla="*/ 266750 h 362000"/>
                <a:gd name="connsiteX47" fmla="*/ 2382 w 290513"/>
                <a:gd name="connsiteY47" fmla="*/ 295325 h 362000"/>
                <a:gd name="connsiteX48" fmla="*/ 0 w 290513"/>
                <a:gd name="connsiteY48" fmla="*/ 302469 h 362000"/>
                <a:gd name="connsiteX49" fmla="*/ 7144 w 290513"/>
                <a:gd name="connsiteY49" fmla="*/ 340569 h 362000"/>
                <a:gd name="connsiteX50" fmla="*/ 11907 w 290513"/>
                <a:gd name="connsiteY50" fmla="*/ 354856 h 362000"/>
                <a:gd name="connsiteX51" fmla="*/ 14288 w 290513"/>
                <a:gd name="connsiteY51" fmla="*/ 362000 h 362000"/>
                <a:gd name="connsiteX52" fmla="*/ 21432 w 290513"/>
                <a:gd name="connsiteY52" fmla="*/ 347713 h 362000"/>
                <a:gd name="connsiteX53" fmla="*/ 26194 w 290513"/>
                <a:gd name="connsiteY53" fmla="*/ 340569 h 362000"/>
                <a:gd name="connsiteX54" fmla="*/ 30957 w 290513"/>
                <a:gd name="connsiteY54" fmla="*/ 319138 h 362000"/>
                <a:gd name="connsiteX55" fmla="*/ 28575 w 290513"/>
                <a:gd name="connsiteY55" fmla="*/ 281038 h 362000"/>
                <a:gd name="connsiteX56" fmla="*/ 26194 w 290513"/>
                <a:gd name="connsiteY56" fmla="*/ 273894 h 362000"/>
                <a:gd name="connsiteX57" fmla="*/ 21432 w 290513"/>
                <a:gd name="connsiteY57" fmla="*/ 252463 h 362000"/>
                <a:gd name="connsiteX58" fmla="*/ 23813 w 290513"/>
                <a:gd name="connsiteY58" fmla="*/ 223888 h 362000"/>
                <a:gd name="connsiteX59" fmla="*/ 28575 w 290513"/>
                <a:gd name="connsiteY59" fmla="*/ 242938 h 362000"/>
                <a:gd name="connsiteX60" fmla="*/ 30957 w 290513"/>
                <a:gd name="connsiteY60" fmla="*/ 254844 h 362000"/>
                <a:gd name="connsiteX61" fmla="*/ 35719 w 290513"/>
                <a:gd name="connsiteY61" fmla="*/ 264369 h 362000"/>
                <a:gd name="connsiteX62" fmla="*/ 40482 w 290513"/>
                <a:gd name="connsiteY62" fmla="*/ 278656 h 362000"/>
                <a:gd name="connsiteX63" fmla="*/ 45244 w 290513"/>
                <a:gd name="connsiteY63" fmla="*/ 302469 h 362000"/>
                <a:gd name="connsiteX64" fmla="*/ 47625 w 290513"/>
                <a:gd name="connsiteY64" fmla="*/ 309613 h 362000"/>
                <a:gd name="connsiteX65" fmla="*/ 54769 w 290513"/>
                <a:gd name="connsiteY65" fmla="*/ 316756 h 362000"/>
                <a:gd name="connsiteX66" fmla="*/ 64294 w 290513"/>
                <a:gd name="connsiteY66" fmla="*/ 338188 h 362000"/>
                <a:gd name="connsiteX67" fmla="*/ 66675 w 290513"/>
                <a:gd name="connsiteY67" fmla="*/ 347713 h 362000"/>
                <a:gd name="connsiteX68" fmla="*/ 64294 w 290513"/>
                <a:gd name="connsiteY68" fmla="*/ 269131 h 362000"/>
                <a:gd name="connsiteX69" fmla="*/ 61913 w 290513"/>
                <a:gd name="connsiteY69" fmla="*/ 254844 h 362000"/>
                <a:gd name="connsiteX70" fmla="*/ 59532 w 290513"/>
                <a:gd name="connsiteY70" fmla="*/ 235794 h 362000"/>
                <a:gd name="connsiteX71" fmla="*/ 57150 w 290513"/>
                <a:gd name="connsiteY71" fmla="*/ 228650 h 362000"/>
                <a:gd name="connsiteX72" fmla="*/ 54769 w 290513"/>
                <a:gd name="connsiteY72" fmla="*/ 219125 h 362000"/>
                <a:gd name="connsiteX73" fmla="*/ 52388 w 290513"/>
                <a:gd name="connsiteY73" fmla="*/ 202456 h 362000"/>
                <a:gd name="connsiteX74" fmla="*/ 50007 w 290513"/>
                <a:gd name="connsiteY74" fmla="*/ 135781 h 362000"/>
                <a:gd name="connsiteX75" fmla="*/ 45244 w 290513"/>
                <a:gd name="connsiteY75" fmla="*/ 142925 h 362000"/>
                <a:gd name="connsiteX76" fmla="*/ 40482 w 290513"/>
                <a:gd name="connsiteY76" fmla="*/ 154831 h 362000"/>
                <a:gd name="connsiteX77" fmla="*/ 38100 w 290513"/>
                <a:gd name="connsiteY77" fmla="*/ 166738 h 362000"/>
                <a:gd name="connsiteX78" fmla="*/ 35719 w 290513"/>
                <a:gd name="connsiteY78" fmla="*/ 173881 h 362000"/>
                <a:gd name="connsiteX79" fmla="*/ 33338 w 290513"/>
                <a:gd name="connsiteY79" fmla="*/ 183406 h 362000"/>
                <a:gd name="connsiteX80" fmla="*/ 35719 w 290513"/>
                <a:gd name="connsiteY80" fmla="*/ 211981 h 362000"/>
                <a:gd name="connsiteX81" fmla="*/ 42863 w 290513"/>
                <a:gd name="connsiteY81" fmla="*/ 216744 h 362000"/>
                <a:gd name="connsiteX82" fmla="*/ 52388 w 290513"/>
                <a:gd name="connsiteY82" fmla="*/ 207219 h 362000"/>
                <a:gd name="connsiteX83" fmla="*/ 57150 w 290513"/>
                <a:gd name="connsiteY83" fmla="*/ 197694 h 362000"/>
                <a:gd name="connsiteX84" fmla="*/ 64294 w 290513"/>
                <a:gd name="connsiteY84" fmla="*/ 188169 h 362000"/>
                <a:gd name="connsiteX85" fmla="*/ 66675 w 290513"/>
                <a:gd name="connsiteY85" fmla="*/ 176263 h 362000"/>
                <a:gd name="connsiteX86" fmla="*/ 69057 w 290513"/>
                <a:gd name="connsiteY86" fmla="*/ 169119 h 362000"/>
                <a:gd name="connsiteX87" fmla="*/ 71438 w 290513"/>
                <a:gd name="connsiteY87" fmla="*/ 159594 h 362000"/>
                <a:gd name="connsiteX88" fmla="*/ 78582 w 290513"/>
                <a:gd name="connsiteY88" fmla="*/ 138163 h 362000"/>
                <a:gd name="connsiteX89" fmla="*/ 97632 w 290513"/>
                <a:gd name="connsiteY89" fmla="*/ 92919 h 362000"/>
                <a:gd name="connsiteX90" fmla="*/ 107157 w 290513"/>
                <a:gd name="connsiteY90" fmla="*/ 95300 h 362000"/>
                <a:gd name="connsiteX91" fmla="*/ 130969 w 290513"/>
                <a:gd name="connsiteY91" fmla="*/ 92919 h 362000"/>
                <a:gd name="connsiteX92" fmla="*/ 138113 w 290513"/>
                <a:gd name="connsiteY92" fmla="*/ 88156 h 362000"/>
                <a:gd name="connsiteX93" fmla="*/ 152400 w 290513"/>
                <a:gd name="connsiteY93" fmla="*/ 83394 h 362000"/>
                <a:gd name="connsiteX94" fmla="*/ 159544 w 290513"/>
                <a:gd name="connsiteY94" fmla="*/ 81013 h 362000"/>
                <a:gd name="connsiteX95" fmla="*/ 166688 w 290513"/>
                <a:gd name="connsiteY95" fmla="*/ 78631 h 362000"/>
                <a:gd name="connsiteX96" fmla="*/ 188119 w 290513"/>
                <a:gd name="connsiteY96" fmla="*/ 66725 h 362000"/>
                <a:gd name="connsiteX97" fmla="*/ 195263 w 290513"/>
                <a:gd name="connsiteY97" fmla="*/ 64344 h 362000"/>
                <a:gd name="connsiteX98" fmla="*/ 188119 w 290513"/>
                <a:gd name="connsiteY98" fmla="*/ 61963 h 362000"/>
                <a:gd name="connsiteX99" fmla="*/ 180975 w 290513"/>
                <a:gd name="connsiteY99" fmla="*/ 64344 h 362000"/>
                <a:gd name="connsiteX100" fmla="*/ 171450 w 290513"/>
                <a:gd name="connsiteY100" fmla="*/ 66725 h 362000"/>
                <a:gd name="connsiteX101" fmla="*/ 152400 w 290513"/>
                <a:gd name="connsiteY101" fmla="*/ 73869 h 362000"/>
                <a:gd name="connsiteX102" fmla="*/ 145257 w 290513"/>
                <a:gd name="connsiteY102" fmla="*/ 78631 h 362000"/>
                <a:gd name="connsiteX103" fmla="*/ 130969 w 290513"/>
                <a:gd name="connsiteY103" fmla="*/ 83394 h 362000"/>
                <a:gd name="connsiteX104" fmla="*/ 123825 w 290513"/>
                <a:gd name="connsiteY104" fmla="*/ 85775 h 362000"/>
                <a:gd name="connsiteX105" fmla="*/ 114300 w 290513"/>
                <a:gd name="connsiteY105" fmla="*/ 90538 h 362000"/>
                <a:gd name="connsiteX106" fmla="*/ 102394 w 290513"/>
                <a:gd name="connsiteY106" fmla="*/ 92919 h 362000"/>
                <a:gd name="connsiteX107" fmla="*/ 88107 w 290513"/>
                <a:gd name="connsiteY107" fmla="*/ 97681 h 362000"/>
                <a:gd name="connsiteX108" fmla="*/ 100013 w 290513"/>
                <a:gd name="connsiteY108" fmla="*/ 83394 h 362000"/>
                <a:gd name="connsiteX109" fmla="*/ 107157 w 290513"/>
                <a:gd name="connsiteY109" fmla="*/ 81013 h 362000"/>
                <a:gd name="connsiteX110" fmla="*/ 114300 w 290513"/>
                <a:gd name="connsiteY110" fmla="*/ 76250 h 362000"/>
                <a:gd name="connsiteX111" fmla="*/ 123825 w 290513"/>
                <a:gd name="connsiteY111" fmla="*/ 73869 h 362000"/>
                <a:gd name="connsiteX112" fmla="*/ 138113 w 290513"/>
                <a:gd name="connsiteY112" fmla="*/ 69106 h 362000"/>
                <a:gd name="connsiteX113" fmla="*/ 145257 w 290513"/>
                <a:gd name="connsiteY113" fmla="*/ 66725 h 362000"/>
                <a:gd name="connsiteX114" fmla="*/ 159544 w 290513"/>
                <a:gd name="connsiteY114" fmla="*/ 59581 h 362000"/>
                <a:gd name="connsiteX115" fmla="*/ 169069 w 290513"/>
                <a:gd name="connsiteY115" fmla="*/ 54819 h 362000"/>
                <a:gd name="connsiteX116" fmla="*/ 178594 w 290513"/>
                <a:gd name="connsiteY116" fmla="*/ 52438 h 362000"/>
                <a:gd name="connsiteX117" fmla="*/ 185738 w 290513"/>
                <a:gd name="connsiteY117" fmla="*/ 50056 h 362000"/>
                <a:gd name="connsiteX118" fmla="*/ 216694 w 290513"/>
                <a:gd name="connsiteY118" fmla="*/ 47675 h 362000"/>
                <a:gd name="connsiteX119" fmla="*/ 261938 w 290513"/>
                <a:gd name="connsiteY119" fmla="*/ 50056 h 362000"/>
                <a:gd name="connsiteX120" fmla="*/ 285750 w 290513"/>
                <a:gd name="connsiteY120" fmla="*/ 52438 h 362000"/>
                <a:gd name="connsiteX121" fmla="*/ 288132 w 290513"/>
                <a:gd name="connsiteY121" fmla="*/ 45294 h 362000"/>
                <a:gd name="connsiteX122" fmla="*/ 290513 w 290513"/>
                <a:gd name="connsiteY122" fmla="*/ 14338 h 362000"/>
                <a:gd name="connsiteX123" fmla="*/ 288132 w 290513"/>
                <a:gd name="connsiteY123" fmla="*/ 85775 h 362000"/>
                <a:gd name="connsiteX124" fmla="*/ 285750 w 290513"/>
                <a:gd name="connsiteY124" fmla="*/ 100063 h 362000"/>
                <a:gd name="connsiteX125" fmla="*/ 283369 w 290513"/>
                <a:gd name="connsiteY125" fmla="*/ 116731 h 362000"/>
                <a:gd name="connsiteX126" fmla="*/ 280988 w 290513"/>
                <a:gd name="connsiteY126" fmla="*/ 123875 h 362000"/>
                <a:gd name="connsiteX127" fmla="*/ 276225 w 290513"/>
                <a:gd name="connsiteY127" fmla="*/ 140544 h 362000"/>
                <a:gd name="connsiteX128" fmla="*/ 271463 w 290513"/>
                <a:gd name="connsiteY128" fmla="*/ 195313 h 362000"/>
                <a:gd name="connsiteX129" fmla="*/ 266700 w 290513"/>
                <a:gd name="connsiteY129" fmla="*/ 238175 h 362000"/>
                <a:gd name="connsiteX130" fmla="*/ 264319 w 290513"/>
                <a:gd name="connsiteY130" fmla="*/ 254844 h 362000"/>
                <a:gd name="connsiteX131" fmla="*/ 261938 w 290513"/>
                <a:gd name="connsiteY131" fmla="*/ 297706 h 362000"/>
                <a:gd name="connsiteX132" fmla="*/ 254794 w 290513"/>
                <a:gd name="connsiteY132" fmla="*/ 300088 h 362000"/>
                <a:gd name="connsiteX133" fmla="*/ 235744 w 290513"/>
                <a:gd name="connsiteY133" fmla="*/ 304850 h 362000"/>
                <a:gd name="connsiteX134" fmla="*/ 226219 w 290513"/>
                <a:gd name="connsiteY134" fmla="*/ 307231 h 362000"/>
                <a:gd name="connsiteX135" fmla="*/ 204788 w 290513"/>
                <a:gd name="connsiteY135" fmla="*/ 309613 h 362000"/>
                <a:gd name="connsiteX136" fmla="*/ 178594 w 290513"/>
                <a:gd name="connsiteY136" fmla="*/ 311994 h 362000"/>
                <a:gd name="connsiteX137" fmla="*/ 147638 w 290513"/>
                <a:gd name="connsiteY137" fmla="*/ 316756 h 362000"/>
                <a:gd name="connsiteX138" fmla="*/ 135732 w 290513"/>
                <a:gd name="connsiteY138" fmla="*/ 319138 h 362000"/>
                <a:gd name="connsiteX139" fmla="*/ 107157 w 290513"/>
                <a:gd name="connsiteY139" fmla="*/ 321519 h 362000"/>
                <a:gd name="connsiteX140" fmla="*/ 85725 w 290513"/>
                <a:gd name="connsiteY140" fmla="*/ 331044 h 362000"/>
                <a:gd name="connsiteX141" fmla="*/ 78582 w 290513"/>
                <a:gd name="connsiteY141" fmla="*/ 333425 h 362000"/>
                <a:gd name="connsiteX142" fmla="*/ 71438 w 290513"/>
                <a:gd name="connsiteY142" fmla="*/ 335806 h 362000"/>
                <a:gd name="connsiteX143" fmla="*/ 42863 w 290513"/>
                <a:gd name="connsiteY143" fmla="*/ 350094 h 362000"/>
                <a:gd name="connsiteX144" fmla="*/ 35719 w 290513"/>
                <a:gd name="connsiteY144" fmla="*/ 352475 h 362000"/>
                <a:gd name="connsiteX145" fmla="*/ 33338 w 290513"/>
                <a:gd name="connsiteY145" fmla="*/ 328663 h 362000"/>
                <a:gd name="connsiteX146" fmla="*/ 47625 w 290513"/>
                <a:gd name="connsiteY146" fmla="*/ 319138 h 362000"/>
                <a:gd name="connsiteX147" fmla="*/ 64294 w 290513"/>
                <a:gd name="connsiteY147" fmla="*/ 309613 h 362000"/>
                <a:gd name="connsiteX148" fmla="*/ 71438 w 290513"/>
                <a:gd name="connsiteY148" fmla="*/ 304850 h 362000"/>
                <a:gd name="connsiteX149" fmla="*/ 80963 w 290513"/>
                <a:gd name="connsiteY149" fmla="*/ 302469 h 362000"/>
                <a:gd name="connsiteX150" fmla="*/ 97632 w 290513"/>
                <a:gd name="connsiteY150" fmla="*/ 297706 h 362000"/>
                <a:gd name="connsiteX151" fmla="*/ 157163 w 290513"/>
                <a:gd name="connsiteY151" fmla="*/ 292944 h 362000"/>
                <a:gd name="connsiteX152" fmla="*/ 197644 w 290513"/>
                <a:gd name="connsiteY152" fmla="*/ 290563 h 362000"/>
                <a:gd name="connsiteX153" fmla="*/ 219075 w 290513"/>
                <a:gd name="connsiteY153" fmla="*/ 285800 h 362000"/>
                <a:gd name="connsiteX154" fmla="*/ 235744 w 290513"/>
                <a:gd name="connsiteY154" fmla="*/ 278656 h 362000"/>
                <a:gd name="connsiteX155" fmla="*/ 240507 w 290513"/>
                <a:gd name="connsiteY155" fmla="*/ 271513 h 362000"/>
                <a:gd name="connsiteX156" fmla="*/ 247650 w 290513"/>
                <a:gd name="connsiteY156" fmla="*/ 266750 h 362000"/>
                <a:gd name="connsiteX157" fmla="*/ 252413 w 290513"/>
                <a:gd name="connsiteY157" fmla="*/ 252463 h 362000"/>
                <a:gd name="connsiteX158" fmla="*/ 254794 w 290513"/>
                <a:gd name="connsiteY158" fmla="*/ 245319 h 362000"/>
                <a:gd name="connsiteX159" fmla="*/ 216694 w 290513"/>
                <a:gd name="connsiteY159" fmla="*/ 240556 h 362000"/>
                <a:gd name="connsiteX160" fmla="*/ 195263 w 290513"/>
                <a:gd name="connsiteY160" fmla="*/ 245319 h 362000"/>
                <a:gd name="connsiteX161" fmla="*/ 188119 w 290513"/>
                <a:gd name="connsiteY161" fmla="*/ 247700 h 362000"/>
                <a:gd name="connsiteX162" fmla="*/ 178594 w 290513"/>
                <a:gd name="connsiteY162" fmla="*/ 250081 h 362000"/>
                <a:gd name="connsiteX163" fmla="*/ 171450 w 290513"/>
                <a:gd name="connsiteY163" fmla="*/ 252463 h 362000"/>
                <a:gd name="connsiteX164" fmla="*/ 161925 w 290513"/>
                <a:gd name="connsiteY164" fmla="*/ 254844 h 362000"/>
                <a:gd name="connsiteX165" fmla="*/ 154782 w 290513"/>
                <a:gd name="connsiteY165" fmla="*/ 257225 h 362000"/>
                <a:gd name="connsiteX166" fmla="*/ 145257 w 290513"/>
                <a:gd name="connsiteY166" fmla="*/ 259606 h 362000"/>
                <a:gd name="connsiteX167" fmla="*/ 138113 w 290513"/>
                <a:gd name="connsiteY167" fmla="*/ 261988 h 362000"/>
                <a:gd name="connsiteX168" fmla="*/ 119063 w 290513"/>
                <a:gd name="connsiteY168" fmla="*/ 266750 h 362000"/>
                <a:gd name="connsiteX169" fmla="*/ 61913 w 290513"/>
                <a:gd name="connsiteY169" fmla="*/ 264369 h 362000"/>
                <a:gd name="connsiteX170" fmla="*/ 57150 w 290513"/>
                <a:gd name="connsiteY170" fmla="*/ 257225 h 362000"/>
                <a:gd name="connsiteX171" fmla="*/ 76200 w 290513"/>
                <a:gd name="connsiteY171" fmla="*/ 252463 h 362000"/>
                <a:gd name="connsiteX172" fmla="*/ 85725 w 290513"/>
                <a:gd name="connsiteY172" fmla="*/ 250081 h 362000"/>
                <a:gd name="connsiteX173" fmla="*/ 95250 w 290513"/>
                <a:gd name="connsiteY173" fmla="*/ 247700 h 362000"/>
                <a:gd name="connsiteX174" fmla="*/ 111919 w 290513"/>
                <a:gd name="connsiteY174" fmla="*/ 242938 h 362000"/>
                <a:gd name="connsiteX175" fmla="*/ 142875 w 290513"/>
                <a:gd name="connsiteY175" fmla="*/ 240556 h 362000"/>
                <a:gd name="connsiteX176" fmla="*/ 183357 w 290513"/>
                <a:gd name="connsiteY176" fmla="*/ 235794 h 362000"/>
                <a:gd name="connsiteX177" fmla="*/ 190500 w 290513"/>
                <a:gd name="connsiteY177" fmla="*/ 233413 h 362000"/>
                <a:gd name="connsiteX178" fmla="*/ 207169 w 290513"/>
                <a:gd name="connsiteY178" fmla="*/ 231031 h 362000"/>
                <a:gd name="connsiteX179" fmla="*/ 223838 w 290513"/>
                <a:gd name="connsiteY179" fmla="*/ 226269 h 362000"/>
                <a:gd name="connsiteX180" fmla="*/ 211932 w 290513"/>
                <a:gd name="connsiteY180" fmla="*/ 242938 h 362000"/>
                <a:gd name="connsiteX181" fmla="*/ 202407 w 290513"/>
                <a:gd name="connsiteY181" fmla="*/ 257225 h 362000"/>
                <a:gd name="connsiteX182" fmla="*/ 197644 w 290513"/>
                <a:gd name="connsiteY182" fmla="*/ 264369 h 362000"/>
                <a:gd name="connsiteX183" fmla="*/ 195263 w 290513"/>
                <a:gd name="connsiteY183" fmla="*/ 271513 h 362000"/>
                <a:gd name="connsiteX184" fmla="*/ 202407 w 290513"/>
                <a:gd name="connsiteY184" fmla="*/ 273894 h 362000"/>
                <a:gd name="connsiteX185" fmla="*/ 216694 w 290513"/>
                <a:gd name="connsiteY185" fmla="*/ 269131 h 362000"/>
                <a:gd name="connsiteX186" fmla="*/ 230982 w 290513"/>
                <a:gd name="connsiteY186" fmla="*/ 264369 h 362000"/>
                <a:gd name="connsiteX187" fmla="*/ 238125 w 290513"/>
                <a:gd name="connsiteY187" fmla="*/ 261988 h 362000"/>
                <a:gd name="connsiteX188" fmla="*/ 247650 w 290513"/>
                <a:gd name="connsiteY188" fmla="*/ 259606 h 362000"/>
                <a:gd name="connsiteX189" fmla="*/ 254794 w 290513"/>
                <a:gd name="connsiteY189" fmla="*/ 254844 h 362000"/>
                <a:gd name="connsiteX190" fmla="*/ 261938 w 290513"/>
                <a:gd name="connsiteY190" fmla="*/ 240556 h 362000"/>
                <a:gd name="connsiteX191" fmla="*/ 259557 w 290513"/>
                <a:gd name="connsiteY191" fmla="*/ 219125 h 362000"/>
                <a:gd name="connsiteX192" fmla="*/ 257175 w 290513"/>
                <a:gd name="connsiteY192" fmla="*/ 211981 h 362000"/>
                <a:gd name="connsiteX193" fmla="*/ 254794 w 290513"/>
                <a:gd name="connsiteY193" fmla="*/ 202456 h 362000"/>
                <a:gd name="connsiteX194" fmla="*/ 252413 w 290513"/>
                <a:gd name="connsiteY194" fmla="*/ 185788 h 362000"/>
                <a:gd name="connsiteX195" fmla="*/ 238125 w 290513"/>
                <a:gd name="connsiteY195" fmla="*/ 188169 h 362000"/>
                <a:gd name="connsiteX196" fmla="*/ 223838 w 290513"/>
                <a:gd name="connsiteY196" fmla="*/ 192931 h 362000"/>
                <a:gd name="connsiteX197" fmla="*/ 216694 w 290513"/>
                <a:gd name="connsiteY197" fmla="*/ 195313 h 362000"/>
                <a:gd name="connsiteX198" fmla="*/ 180975 w 290513"/>
                <a:gd name="connsiteY198" fmla="*/ 197694 h 362000"/>
                <a:gd name="connsiteX199" fmla="*/ 154782 w 290513"/>
                <a:gd name="connsiteY199" fmla="*/ 202456 h 362000"/>
                <a:gd name="connsiteX200" fmla="*/ 128588 w 290513"/>
                <a:gd name="connsiteY200" fmla="*/ 209600 h 362000"/>
                <a:gd name="connsiteX201" fmla="*/ 88107 w 290513"/>
                <a:gd name="connsiteY201" fmla="*/ 214363 h 362000"/>
                <a:gd name="connsiteX202" fmla="*/ 78582 w 290513"/>
                <a:gd name="connsiteY202" fmla="*/ 216744 h 362000"/>
                <a:gd name="connsiteX203" fmla="*/ 69057 w 290513"/>
                <a:gd name="connsiteY203" fmla="*/ 221506 h 362000"/>
                <a:gd name="connsiteX204" fmla="*/ 59532 w 290513"/>
                <a:gd name="connsiteY204" fmla="*/ 219125 h 362000"/>
                <a:gd name="connsiteX205" fmla="*/ 66675 w 290513"/>
                <a:gd name="connsiteY205" fmla="*/ 192931 h 362000"/>
                <a:gd name="connsiteX206" fmla="*/ 90488 w 290513"/>
                <a:gd name="connsiteY206" fmla="*/ 169119 h 362000"/>
                <a:gd name="connsiteX207" fmla="*/ 100013 w 290513"/>
                <a:gd name="connsiteY207" fmla="*/ 166738 h 362000"/>
                <a:gd name="connsiteX208" fmla="*/ 133350 w 290513"/>
                <a:gd name="connsiteY208" fmla="*/ 159594 h 362000"/>
                <a:gd name="connsiteX209" fmla="*/ 140494 w 290513"/>
                <a:gd name="connsiteY209" fmla="*/ 157213 h 362000"/>
                <a:gd name="connsiteX210" fmla="*/ 164307 w 290513"/>
                <a:gd name="connsiteY210" fmla="*/ 154831 h 362000"/>
                <a:gd name="connsiteX211" fmla="*/ 245269 w 290513"/>
                <a:gd name="connsiteY211" fmla="*/ 159594 h 362000"/>
                <a:gd name="connsiteX212" fmla="*/ 226219 w 290513"/>
                <a:gd name="connsiteY212" fmla="*/ 169119 h 362000"/>
                <a:gd name="connsiteX213" fmla="*/ 216694 w 290513"/>
                <a:gd name="connsiteY213" fmla="*/ 173881 h 362000"/>
                <a:gd name="connsiteX214" fmla="*/ 197644 w 290513"/>
                <a:gd name="connsiteY214" fmla="*/ 178644 h 362000"/>
                <a:gd name="connsiteX215" fmla="*/ 188119 w 290513"/>
                <a:gd name="connsiteY215" fmla="*/ 181025 h 362000"/>
                <a:gd name="connsiteX216" fmla="*/ 164307 w 290513"/>
                <a:gd name="connsiteY216" fmla="*/ 183406 h 362000"/>
                <a:gd name="connsiteX217" fmla="*/ 126207 w 290513"/>
                <a:gd name="connsiteY217" fmla="*/ 190550 h 362000"/>
                <a:gd name="connsiteX218" fmla="*/ 119063 w 290513"/>
                <a:gd name="connsiteY218" fmla="*/ 192931 h 362000"/>
                <a:gd name="connsiteX219" fmla="*/ 97632 w 290513"/>
                <a:gd name="connsiteY219" fmla="*/ 197694 h 362000"/>
                <a:gd name="connsiteX220" fmla="*/ 100013 w 290513"/>
                <a:gd name="connsiteY220" fmla="*/ 185788 h 362000"/>
                <a:gd name="connsiteX221" fmla="*/ 114300 w 290513"/>
                <a:gd name="connsiteY221" fmla="*/ 176263 h 362000"/>
                <a:gd name="connsiteX222" fmla="*/ 123825 w 290513"/>
                <a:gd name="connsiteY222" fmla="*/ 169119 h 362000"/>
                <a:gd name="connsiteX223" fmla="*/ 138113 w 290513"/>
                <a:gd name="connsiteY223" fmla="*/ 164356 h 362000"/>
                <a:gd name="connsiteX224" fmla="*/ 154782 w 290513"/>
                <a:gd name="connsiteY224" fmla="*/ 159594 h 362000"/>
                <a:gd name="connsiteX225" fmla="*/ 161925 w 290513"/>
                <a:gd name="connsiteY225" fmla="*/ 154831 h 362000"/>
                <a:gd name="connsiteX226" fmla="*/ 171450 w 290513"/>
                <a:gd name="connsiteY226" fmla="*/ 147688 h 362000"/>
                <a:gd name="connsiteX227" fmla="*/ 180975 w 290513"/>
                <a:gd name="connsiteY227" fmla="*/ 142925 h 362000"/>
                <a:gd name="connsiteX228" fmla="*/ 197644 w 290513"/>
                <a:gd name="connsiteY228" fmla="*/ 138163 h 362000"/>
                <a:gd name="connsiteX229" fmla="*/ 204788 w 290513"/>
                <a:gd name="connsiteY229" fmla="*/ 135781 h 362000"/>
                <a:gd name="connsiteX230" fmla="*/ 247650 w 290513"/>
                <a:gd name="connsiteY230" fmla="*/ 131019 h 362000"/>
                <a:gd name="connsiteX231" fmla="*/ 261938 w 290513"/>
                <a:gd name="connsiteY231" fmla="*/ 128638 h 362000"/>
                <a:gd name="connsiteX232" fmla="*/ 264319 w 290513"/>
                <a:gd name="connsiteY232" fmla="*/ 121494 h 362000"/>
                <a:gd name="connsiteX233" fmla="*/ 240507 w 290513"/>
                <a:gd name="connsiteY233" fmla="*/ 116731 h 362000"/>
                <a:gd name="connsiteX234" fmla="*/ 230982 w 290513"/>
                <a:gd name="connsiteY234" fmla="*/ 119113 h 362000"/>
                <a:gd name="connsiteX235" fmla="*/ 223838 w 290513"/>
                <a:gd name="connsiteY235" fmla="*/ 121494 h 362000"/>
                <a:gd name="connsiteX236" fmla="*/ 204788 w 290513"/>
                <a:gd name="connsiteY236" fmla="*/ 126256 h 362000"/>
                <a:gd name="connsiteX237" fmla="*/ 183357 w 290513"/>
                <a:gd name="connsiteY237" fmla="*/ 133400 h 362000"/>
                <a:gd name="connsiteX238" fmla="*/ 166688 w 290513"/>
                <a:gd name="connsiteY238" fmla="*/ 140544 h 362000"/>
                <a:gd name="connsiteX239" fmla="*/ 159544 w 290513"/>
                <a:gd name="connsiteY239" fmla="*/ 142925 h 362000"/>
                <a:gd name="connsiteX240" fmla="*/ 150019 w 290513"/>
                <a:gd name="connsiteY240" fmla="*/ 145306 h 362000"/>
                <a:gd name="connsiteX241" fmla="*/ 133350 w 290513"/>
                <a:gd name="connsiteY241" fmla="*/ 150069 h 362000"/>
                <a:gd name="connsiteX242" fmla="*/ 111919 w 290513"/>
                <a:gd name="connsiteY242" fmla="*/ 147688 h 362000"/>
                <a:gd name="connsiteX243" fmla="*/ 109538 w 290513"/>
                <a:gd name="connsiteY243" fmla="*/ 140544 h 362000"/>
                <a:gd name="connsiteX244" fmla="*/ 121444 w 290513"/>
                <a:gd name="connsiteY244" fmla="*/ 104825 h 362000"/>
                <a:gd name="connsiteX245" fmla="*/ 128588 w 290513"/>
                <a:gd name="connsiteY245" fmla="*/ 102444 h 362000"/>
                <a:gd name="connsiteX246" fmla="*/ 142875 w 290513"/>
                <a:gd name="connsiteY246" fmla="*/ 95300 h 362000"/>
                <a:gd name="connsiteX247" fmla="*/ 152400 w 290513"/>
                <a:gd name="connsiteY247" fmla="*/ 90538 h 362000"/>
                <a:gd name="connsiteX248" fmla="*/ 183357 w 290513"/>
                <a:gd name="connsiteY248" fmla="*/ 88156 h 362000"/>
                <a:gd name="connsiteX249" fmla="*/ 192882 w 290513"/>
                <a:gd name="connsiteY249" fmla="*/ 90538 h 362000"/>
                <a:gd name="connsiteX250" fmla="*/ 185738 w 290513"/>
                <a:gd name="connsiteY250" fmla="*/ 95300 h 362000"/>
                <a:gd name="connsiteX251" fmla="*/ 178594 w 290513"/>
                <a:gd name="connsiteY251" fmla="*/ 102444 h 362000"/>
                <a:gd name="connsiteX252" fmla="*/ 171450 w 290513"/>
                <a:gd name="connsiteY252" fmla="*/ 104825 h 362000"/>
                <a:gd name="connsiteX253" fmla="*/ 161925 w 290513"/>
                <a:gd name="connsiteY253" fmla="*/ 109588 h 362000"/>
                <a:gd name="connsiteX254" fmla="*/ 142875 w 290513"/>
                <a:gd name="connsiteY254" fmla="*/ 114350 h 362000"/>
                <a:gd name="connsiteX255" fmla="*/ 133350 w 290513"/>
                <a:gd name="connsiteY255" fmla="*/ 116731 h 362000"/>
                <a:gd name="connsiteX256" fmla="*/ 119063 w 290513"/>
                <a:gd name="connsiteY256" fmla="*/ 121494 h 362000"/>
                <a:gd name="connsiteX257" fmla="*/ 111919 w 290513"/>
                <a:gd name="connsiteY257" fmla="*/ 123875 h 362000"/>
                <a:gd name="connsiteX258" fmla="*/ 104775 w 290513"/>
                <a:gd name="connsiteY258" fmla="*/ 126256 h 362000"/>
                <a:gd name="connsiteX259" fmla="*/ 73819 w 290513"/>
                <a:gd name="connsiteY259" fmla="*/ 100063 h 3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290513" h="362000">
                  <a:moveTo>
                    <a:pt x="73819" y="100063"/>
                  </a:moveTo>
                  <a:cubicBezTo>
                    <a:pt x="77788" y="97682"/>
                    <a:pt x="81585" y="94989"/>
                    <a:pt x="85725" y="92919"/>
                  </a:cubicBezTo>
                  <a:cubicBezTo>
                    <a:pt x="87970" y="91796"/>
                    <a:pt x="90519" y="91419"/>
                    <a:pt x="92869" y="90538"/>
                  </a:cubicBezTo>
                  <a:cubicBezTo>
                    <a:pt x="96871" y="89037"/>
                    <a:pt x="100758" y="87236"/>
                    <a:pt x="104775" y="85775"/>
                  </a:cubicBezTo>
                  <a:cubicBezTo>
                    <a:pt x="109493" y="84059"/>
                    <a:pt x="119063" y="81013"/>
                    <a:pt x="119063" y="81013"/>
                  </a:cubicBezTo>
                  <a:cubicBezTo>
                    <a:pt x="103982" y="80219"/>
                    <a:pt x="88864" y="79939"/>
                    <a:pt x="73819" y="78631"/>
                  </a:cubicBezTo>
                  <a:cubicBezTo>
                    <a:pt x="70559" y="78347"/>
                    <a:pt x="67302" y="77539"/>
                    <a:pt x="64294" y="76250"/>
                  </a:cubicBezTo>
                  <a:cubicBezTo>
                    <a:pt x="61663" y="75123"/>
                    <a:pt x="59531" y="73075"/>
                    <a:pt x="57150" y="71488"/>
                  </a:cubicBezTo>
                  <a:cubicBezTo>
                    <a:pt x="58738" y="69107"/>
                    <a:pt x="59889" y="66368"/>
                    <a:pt x="61913" y="64344"/>
                  </a:cubicBezTo>
                  <a:cubicBezTo>
                    <a:pt x="64866" y="61391"/>
                    <a:pt x="81130" y="50738"/>
                    <a:pt x="64294" y="61963"/>
                  </a:cubicBezTo>
                  <a:cubicBezTo>
                    <a:pt x="65088" y="59582"/>
                    <a:pt x="65107" y="56779"/>
                    <a:pt x="66675" y="54819"/>
                  </a:cubicBezTo>
                  <a:cubicBezTo>
                    <a:pt x="68463" y="52584"/>
                    <a:pt x="71259" y="51336"/>
                    <a:pt x="73819" y="50056"/>
                  </a:cubicBezTo>
                  <a:cubicBezTo>
                    <a:pt x="76064" y="48933"/>
                    <a:pt x="78549" y="48365"/>
                    <a:pt x="80963" y="47675"/>
                  </a:cubicBezTo>
                  <a:cubicBezTo>
                    <a:pt x="94907" y="43691"/>
                    <a:pt x="95323" y="44811"/>
                    <a:pt x="114300" y="42913"/>
                  </a:cubicBezTo>
                  <a:lnTo>
                    <a:pt x="135732" y="35769"/>
                  </a:lnTo>
                  <a:cubicBezTo>
                    <a:pt x="138113" y="34975"/>
                    <a:pt x="140373" y="33581"/>
                    <a:pt x="142875" y="33388"/>
                  </a:cubicBezTo>
                  <a:lnTo>
                    <a:pt x="173832" y="31006"/>
                  </a:lnTo>
                  <a:cubicBezTo>
                    <a:pt x="186596" y="26751"/>
                    <a:pt x="175641" y="30075"/>
                    <a:pt x="192882" y="26244"/>
                  </a:cubicBezTo>
                  <a:cubicBezTo>
                    <a:pt x="196077" y="25534"/>
                    <a:pt x="199260" y="24762"/>
                    <a:pt x="202407" y="23863"/>
                  </a:cubicBezTo>
                  <a:cubicBezTo>
                    <a:pt x="204820" y="23173"/>
                    <a:pt x="207057" y="21774"/>
                    <a:pt x="209550" y="21481"/>
                  </a:cubicBezTo>
                  <a:cubicBezTo>
                    <a:pt x="220615" y="20179"/>
                    <a:pt x="231775" y="19894"/>
                    <a:pt x="242888" y="19100"/>
                  </a:cubicBezTo>
                  <a:cubicBezTo>
                    <a:pt x="247650" y="17513"/>
                    <a:pt x="252998" y="17122"/>
                    <a:pt x="257175" y="14338"/>
                  </a:cubicBezTo>
                  <a:lnTo>
                    <a:pt x="271463" y="4813"/>
                  </a:lnTo>
                  <a:cubicBezTo>
                    <a:pt x="269082" y="4019"/>
                    <a:pt x="266807" y="2763"/>
                    <a:pt x="264319" y="2431"/>
                  </a:cubicBezTo>
                  <a:cubicBezTo>
                    <a:pt x="235330" y="-1435"/>
                    <a:pt x="237628" y="-121"/>
                    <a:pt x="209550" y="2431"/>
                  </a:cubicBezTo>
                  <a:cubicBezTo>
                    <a:pt x="206815" y="6535"/>
                    <a:pt x="202229" y="14427"/>
                    <a:pt x="197644" y="16719"/>
                  </a:cubicBezTo>
                  <a:cubicBezTo>
                    <a:pt x="194024" y="18529"/>
                    <a:pt x="189689" y="18222"/>
                    <a:pt x="185738" y="19100"/>
                  </a:cubicBezTo>
                  <a:cubicBezTo>
                    <a:pt x="182543" y="19810"/>
                    <a:pt x="179348" y="20541"/>
                    <a:pt x="176213" y="21481"/>
                  </a:cubicBezTo>
                  <a:cubicBezTo>
                    <a:pt x="169000" y="23645"/>
                    <a:pt x="161926" y="26244"/>
                    <a:pt x="154782" y="28625"/>
                  </a:cubicBezTo>
                  <a:lnTo>
                    <a:pt x="147638" y="31006"/>
                  </a:lnTo>
                  <a:cubicBezTo>
                    <a:pt x="136316" y="38554"/>
                    <a:pt x="143211" y="34863"/>
                    <a:pt x="126207" y="40531"/>
                  </a:cubicBezTo>
                  <a:lnTo>
                    <a:pt x="111919" y="45294"/>
                  </a:lnTo>
                  <a:lnTo>
                    <a:pt x="78582" y="50056"/>
                  </a:lnTo>
                  <a:cubicBezTo>
                    <a:pt x="54630" y="58042"/>
                    <a:pt x="91739" y="45872"/>
                    <a:pt x="61913" y="54819"/>
                  </a:cubicBezTo>
                  <a:cubicBezTo>
                    <a:pt x="57104" y="56261"/>
                    <a:pt x="52388" y="57993"/>
                    <a:pt x="47625" y="59581"/>
                  </a:cubicBezTo>
                  <a:cubicBezTo>
                    <a:pt x="45244" y="60375"/>
                    <a:pt x="42570" y="60571"/>
                    <a:pt x="40482" y="61963"/>
                  </a:cubicBezTo>
                  <a:lnTo>
                    <a:pt x="26194" y="71488"/>
                  </a:lnTo>
                  <a:lnTo>
                    <a:pt x="19050" y="76250"/>
                  </a:lnTo>
                  <a:cubicBezTo>
                    <a:pt x="19844" y="79425"/>
                    <a:pt x="20143" y="82767"/>
                    <a:pt x="21432" y="85775"/>
                  </a:cubicBezTo>
                  <a:cubicBezTo>
                    <a:pt x="22559" y="88405"/>
                    <a:pt x="25189" y="90239"/>
                    <a:pt x="26194" y="92919"/>
                  </a:cubicBezTo>
                  <a:cubicBezTo>
                    <a:pt x="27615" y="96709"/>
                    <a:pt x="27781" y="100856"/>
                    <a:pt x="28575" y="104825"/>
                  </a:cubicBezTo>
                  <a:cubicBezTo>
                    <a:pt x="27781" y="129431"/>
                    <a:pt x="29127" y="154200"/>
                    <a:pt x="26194" y="178644"/>
                  </a:cubicBezTo>
                  <a:cubicBezTo>
                    <a:pt x="25596" y="183628"/>
                    <a:pt x="22417" y="169279"/>
                    <a:pt x="21432" y="164356"/>
                  </a:cubicBezTo>
                  <a:lnTo>
                    <a:pt x="19050" y="152450"/>
                  </a:lnTo>
                  <a:cubicBezTo>
                    <a:pt x="18256" y="144513"/>
                    <a:pt x="17100" y="120673"/>
                    <a:pt x="16669" y="128638"/>
                  </a:cubicBezTo>
                  <a:cubicBezTo>
                    <a:pt x="16496" y="131837"/>
                    <a:pt x="18514" y="223272"/>
                    <a:pt x="11907" y="259606"/>
                  </a:cubicBezTo>
                  <a:cubicBezTo>
                    <a:pt x="11458" y="262076"/>
                    <a:pt x="10319" y="264369"/>
                    <a:pt x="9525" y="266750"/>
                  </a:cubicBezTo>
                  <a:cubicBezTo>
                    <a:pt x="6320" y="285985"/>
                    <a:pt x="8670" y="276462"/>
                    <a:pt x="2382" y="295325"/>
                  </a:cubicBezTo>
                  <a:lnTo>
                    <a:pt x="0" y="302469"/>
                  </a:lnTo>
                  <a:cubicBezTo>
                    <a:pt x="2882" y="331276"/>
                    <a:pt x="-140" y="318713"/>
                    <a:pt x="7144" y="340569"/>
                  </a:cubicBezTo>
                  <a:lnTo>
                    <a:pt x="11907" y="354856"/>
                  </a:lnTo>
                  <a:lnTo>
                    <a:pt x="14288" y="362000"/>
                  </a:lnTo>
                  <a:cubicBezTo>
                    <a:pt x="27936" y="341526"/>
                    <a:pt x="11573" y="367430"/>
                    <a:pt x="21432" y="347713"/>
                  </a:cubicBezTo>
                  <a:cubicBezTo>
                    <a:pt x="22712" y="345153"/>
                    <a:pt x="24914" y="343129"/>
                    <a:pt x="26194" y="340569"/>
                  </a:cubicBezTo>
                  <a:cubicBezTo>
                    <a:pt x="29124" y="334708"/>
                    <a:pt x="30043" y="324623"/>
                    <a:pt x="30957" y="319138"/>
                  </a:cubicBezTo>
                  <a:cubicBezTo>
                    <a:pt x="30163" y="306438"/>
                    <a:pt x="29907" y="293693"/>
                    <a:pt x="28575" y="281038"/>
                  </a:cubicBezTo>
                  <a:cubicBezTo>
                    <a:pt x="28312" y="278542"/>
                    <a:pt x="26738" y="276344"/>
                    <a:pt x="26194" y="273894"/>
                  </a:cubicBezTo>
                  <a:cubicBezTo>
                    <a:pt x="20608" y="248752"/>
                    <a:pt x="26792" y="268542"/>
                    <a:pt x="21432" y="252463"/>
                  </a:cubicBezTo>
                  <a:cubicBezTo>
                    <a:pt x="22226" y="242938"/>
                    <a:pt x="18079" y="231535"/>
                    <a:pt x="23813" y="223888"/>
                  </a:cubicBezTo>
                  <a:cubicBezTo>
                    <a:pt x="27740" y="218651"/>
                    <a:pt x="27103" y="236560"/>
                    <a:pt x="28575" y="242938"/>
                  </a:cubicBezTo>
                  <a:cubicBezTo>
                    <a:pt x="29485" y="246882"/>
                    <a:pt x="29677" y="251004"/>
                    <a:pt x="30957" y="254844"/>
                  </a:cubicBezTo>
                  <a:cubicBezTo>
                    <a:pt x="32080" y="258212"/>
                    <a:pt x="34401" y="261073"/>
                    <a:pt x="35719" y="264369"/>
                  </a:cubicBezTo>
                  <a:cubicBezTo>
                    <a:pt x="37583" y="269030"/>
                    <a:pt x="38894" y="273894"/>
                    <a:pt x="40482" y="278656"/>
                  </a:cubicBezTo>
                  <a:cubicBezTo>
                    <a:pt x="42353" y="289884"/>
                    <a:pt x="42402" y="292522"/>
                    <a:pt x="45244" y="302469"/>
                  </a:cubicBezTo>
                  <a:cubicBezTo>
                    <a:pt x="45934" y="304883"/>
                    <a:pt x="46233" y="307524"/>
                    <a:pt x="47625" y="309613"/>
                  </a:cubicBezTo>
                  <a:cubicBezTo>
                    <a:pt x="49493" y="312415"/>
                    <a:pt x="52388" y="314375"/>
                    <a:pt x="54769" y="316756"/>
                  </a:cubicBezTo>
                  <a:cubicBezTo>
                    <a:pt x="58921" y="325059"/>
                    <a:pt x="61252" y="329061"/>
                    <a:pt x="64294" y="338188"/>
                  </a:cubicBezTo>
                  <a:cubicBezTo>
                    <a:pt x="65329" y="341293"/>
                    <a:pt x="65881" y="344538"/>
                    <a:pt x="66675" y="347713"/>
                  </a:cubicBezTo>
                  <a:cubicBezTo>
                    <a:pt x="65881" y="321519"/>
                    <a:pt x="65636" y="295303"/>
                    <a:pt x="64294" y="269131"/>
                  </a:cubicBezTo>
                  <a:cubicBezTo>
                    <a:pt x="64047" y="264309"/>
                    <a:pt x="62596" y="259623"/>
                    <a:pt x="61913" y="254844"/>
                  </a:cubicBezTo>
                  <a:cubicBezTo>
                    <a:pt x="61008" y="248509"/>
                    <a:pt x="60677" y="242090"/>
                    <a:pt x="59532" y="235794"/>
                  </a:cubicBezTo>
                  <a:cubicBezTo>
                    <a:pt x="59083" y="233324"/>
                    <a:pt x="57840" y="231064"/>
                    <a:pt x="57150" y="228650"/>
                  </a:cubicBezTo>
                  <a:cubicBezTo>
                    <a:pt x="56251" y="225503"/>
                    <a:pt x="55354" y="222345"/>
                    <a:pt x="54769" y="219125"/>
                  </a:cubicBezTo>
                  <a:cubicBezTo>
                    <a:pt x="53765" y="213603"/>
                    <a:pt x="53182" y="208012"/>
                    <a:pt x="52388" y="202456"/>
                  </a:cubicBezTo>
                  <a:cubicBezTo>
                    <a:pt x="51594" y="180231"/>
                    <a:pt x="52657" y="157862"/>
                    <a:pt x="50007" y="135781"/>
                  </a:cubicBezTo>
                  <a:cubicBezTo>
                    <a:pt x="49666" y="132939"/>
                    <a:pt x="46524" y="140365"/>
                    <a:pt x="45244" y="142925"/>
                  </a:cubicBezTo>
                  <a:cubicBezTo>
                    <a:pt x="43332" y="146748"/>
                    <a:pt x="41710" y="150737"/>
                    <a:pt x="40482" y="154831"/>
                  </a:cubicBezTo>
                  <a:cubicBezTo>
                    <a:pt x="39319" y="158708"/>
                    <a:pt x="39082" y="162811"/>
                    <a:pt x="38100" y="166738"/>
                  </a:cubicBezTo>
                  <a:cubicBezTo>
                    <a:pt x="37491" y="169173"/>
                    <a:pt x="36408" y="171468"/>
                    <a:pt x="35719" y="173881"/>
                  </a:cubicBezTo>
                  <a:cubicBezTo>
                    <a:pt x="34820" y="177028"/>
                    <a:pt x="34132" y="180231"/>
                    <a:pt x="33338" y="183406"/>
                  </a:cubicBezTo>
                  <a:cubicBezTo>
                    <a:pt x="34132" y="192931"/>
                    <a:pt x="33093" y="202791"/>
                    <a:pt x="35719" y="211981"/>
                  </a:cubicBezTo>
                  <a:cubicBezTo>
                    <a:pt x="36505" y="214733"/>
                    <a:pt x="40111" y="217530"/>
                    <a:pt x="42863" y="216744"/>
                  </a:cubicBezTo>
                  <a:cubicBezTo>
                    <a:pt x="47180" y="215511"/>
                    <a:pt x="49213" y="210394"/>
                    <a:pt x="52388" y="207219"/>
                  </a:cubicBezTo>
                  <a:cubicBezTo>
                    <a:pt x="53975" y="204044"/>
                    <a:pt x="55269" y="200704"/>
                    <a:pt x="57150" y="197694"/>
                  </a:cubicBezTo>
                  <a:cubicBezTo>
                    <a:pt x="59253" y="194328"/>
                    <a:pt x="62682" y="191796"/>
                    <a:pt x="64294" y="188169"/>
                  </a:cubicBezTo>
                  <a:cubicBezTo>
                    <a:pt x="65938" y="184471"/>
                    <a:pt x="65693" y="180189"/>
                    <a:pt x="66675" y="176263"/>
                  </a:cubicBezTo>
                  <a:cubicBezTo>
                    <a:pt x="67284" y="173828"/>
                    <a:pt x="68367" y="171533"/>
                    <a:pt x="69057" y="169119"/>
                  </a:cubicBezTo>
                  <a:cubicBezTo>
                    <a:pt x="69956" y="165972"/>
                    <a:pt x="70403" y="162699"/>
                    <a:pt x="71438" y="159594"/>
                  </a:cubicBezTo>
                  <a:cubicBezTo>
                    <a:pt x="80409" y="132678"/>
                    <a:pt x="72871" y="161001"/>
                    <a:pt x="78582" y="138163"/>
                  </a:cubicBezTo>
                  <a:cubicBezTo>
                    <a:pt x="84600" y="74962"/>
                    <a:pt x="67225" y="85318"/>
                    <a:pt x="97632" y="92919"/>
                  </a:cubicBezTo>
                  <a:lnTo>
                    <a:pt x="107157" y="95300"/>
                  </a:lnTo>
                  <a:cubicBezTo>
                    <a:pt x="115094" y="94506"/>
                    <a:pt x="123196" y="94713"/>
                    <a:pt x="130969" y="92919"/>
                  </a:cubicBezTo>
                  <a:cubicBezTo>
                    <a:pt x="133758" y="92275"/>
                    <a:pt x="135498" y="89318"/>
                    <a:pt x="138113" y="88156"/>
                  </a:cubicBezTo>
                  <a:cubicBezTo>
                    <a:pt x="142700" y="86117"/>
                    <a:pt x="147638" y="84981"/>
                    <a:pt x="152400" y="83394"/>
                  </a:cubicBezTo>
                  <a:lnTo>
                    <a:pt x="159544" y="81013"/>
                  </a:lnTo>
                  <a:lnTo>
                    <a:pt x="166688" y="78631"/>
                  </a:lnTo>
                  <a:cubicBezTo>
                    <a:pt x="177381" y="67939"/>
                    <a:pt x="170638" y="72552"/>
                    <a:pt x="188119" y="66725"/>
                  </a:cubicBezTo>
                  <a:lnTo>
                    <a:pt x="195263" y="64344"/>
                  </a:lnTo>
                  <a:cubicBezTo>
                    <a:pt x="192882" y="63550"/>
                    <a:pt x="190629" y="61963"/>
                    <a:pt x="188119" y="61963"/>
                  </a:cubicBezTo>
                  <a:cubicBezTo>
                    <a:pt x="185609" y="61963"/>
                    <a:pt x="183389" y="63654"/>
                    <a:pt x="180975" y="64344"/>
                  </a:cubicBezTo>
                  <a:cubicBezTo>
                    <a:pt x="177828" y="65243"/>
                    <a:pt x="174625" y="65931"/>
                    <a:pt x="171450" y="66725"/>
                  </a:cubicBezTo>
                  <a:cubicBezTo>
                    <a:pt x="154702" y="77893"/>
                    <a:pt x="175935" y="65044"/>
                    <a:pt x="152400" y="73869"/>
                  </a:cubicBezTo>
                  <a:cubicBezTo>
                    <a:pt x="149721" y="74874"/>
                    <a:pt x="147872" y="77469"/>
                    <a:pt x="145257" y="78631"/>
                  </a:cubicBezTo>
                  <a:cubicBezTo>
                    <a:pt x="140669" y="80670"/>
                    <a:pt x="135732" y="81806"/>
                    <a:pt x="130969" y="83394"/>
                  </a:cubicBezTo>
                  <a:cubicBezTo>
                    <a:pt x="128588" y="84188"/>
                    <a:pt x="126070" y="84652"/>
                    <a:pt x="123825" y="85775"/>
                  </a:cubicBezTo>
                  <a:cubicBezTo>
                    <a:pt x="120650" y="87363"/>
                    <a:pt x="117668" y="89415"/>
                    <a:pt x="114300" y="90538"/>
                  </a:cubicBezTo>
                  <a:cubicBezTo>
                    <a:pt x="110460" y="91818"/>
                    <a:pt x="106299" y="91854"/>
                    <a:pt x="102394" y="92919"/>
                  </a:cubicBezTo>
                  <a:cubicBezTo>
                    <a:pt x="97551" y="94240"/>
                    <a:pt x="88107" y="97681"/>
                    <a:pt x="88107" y="97681"/>
                  </a:cubicBezTo>
                  <a:cubicBezTo>
                    <a:pt x="91621" y="92410"/>
                    <a:pt x="94513" y="87061"/>
                    <a:pt x="100013" y="83394"/>
                  </a:cubicBezTo>
                  <a:cubicBezTo>
                    <a:pt x="102102" y="82002"/>
                    <a:pt x="104776" y="81807"/>
                    <a:pt x="107157" y="81013"/>
                  </a:cubicBezTo>
                  <a:cubicBezTo>
                    <a:pt x="109538" y="79425"/>
                    <a:pt x="111670" y="77377"/>
                    <a:pt x="114300" y="76250"/>
                  </a:cubicBezTo>
                  <a:cubicBezTo>
                    <a:pt x="117308" y="74961"/>
                    <a:pt x="120690" y="74809"/>
                    <a:pt x="123825" y="73869"/>
                  </a:cubicBezTo>
                  <a:cubicBezTo>
                    <a:pt x="128634" y="72426"/>
                    <a:pt x="133350" y="70694"/>
                    <a:pt x="138113" y="69106"/>
                  </a:cubicBezTo>
                  <a:lnTo>
                    <a:pt x="145257" y="66725"/>
                  </a:lnTo>
                  <a:cubicBezTo>
                    <a:pt x="158980" y="57576"/>
                    <a:pt x="145745" y="65495"/>
                    <a:pt x="159544" y="59581"/>
                  </a:cubicBezTo>
                  <a:cubicBezTo>
                    <a:pt x="162807" y="58183"/>
                    <a:pt x="165745" y="56065"/>
                    <a:pt x="169069" y="54819"/>
                  </a:cubicBezTo>
                  <a:cubicBezTo>
                    <a:pt x="172133" y="53670"/>
                    <a:pt x="175447" y="53337"/>
                    <a:pt x="178594" y="52438"/>
                  </a:cubicBezTo>
                  <a:cubicBezTo>
                    <a:pt x="181008" y="51748"/>
                    <a:pt x="183247" y="50367"/>
                    <a:pt x="185738" y="50056"/>
                  </a:cubicBezTo>
                  <a:cubicBezTo>
                    <a:pt x="196007" y="48772"/>
                    <a:pt x="206375" y="48469"/>
                    <a:pt x="216694" y="47675"/>
                  </a:cubicBezTo>
                  <a:lnTo>
                    <a:pt x="261938" y="50056"/>
                  </a:lnTo>
                  <a:cubicBezTo>
                    <a:pt x="269896" y="50605"/>
                    <a:pt x="277902" y="53865"/>
                    <a:pt x="285750" y="52438"/>
                  </a:cubicBezTo>
                  <a:cubicBezTo>
                    <a:pt x="288220" y="51989"/>
                    <a:pt x="287338" y="47675"/>
                    <a:pt x="288132" y="45294"/>
                  </a:cubicBezTo>
                  <a:cubicBezTo>
                    <a:pt x="288926" y="34975"/>
                    <a:pt x="290513" y="3989"/>
                    <a:pt x="290513" y="14338"/>
                  </a:cubicBezTo>
                  <a:cubicBezTo>
                    <a:pt x="290513" y="38164"/>
                    <a:pt x="289454" y="61986"/>
                    <a:pt x="288132" y="85775"/>
                  </a:cubicBezTo>
                  <a:cubicBezTo>
                    <a:pt x="287864" y="90596"/>
                    <a:pt x="286484" y="95291"/>
                    <a:pt x="285750" y="100063"/>
                  </a:cubicBezTo>
                  <a:cubicBezTo>
                    <a:pt x="284896" y="105610"/>
                    <a:pt x="284470" y="111228"/>
                    <a:pt x="283369" y="116731"/>
                  </a:cubicBezTo>
                  <a:cubicBezTo>
                    <a:pt x="282877" y="119192"/>
                    <a:pt x="281678" y="121461"/>
                    <a:pt x="280988" y="123875"/>
                  </a:cubicBezTo>
                  <a:cubicBezTo>
                    <a:pt x="275016" y="144780"/>
                    <a:pt x="281930" y="123435"/>
                    <a:pt x="276225" y="140544"/>
                  </a:cubicBezTo>
                  <a:cubicBezTo>
                    <a:pt x="273391" y="168889"/>
                    <a:pt x="273708" y="163882"/>
                    <a:pt x="271463" y="195313"/>
                  </a:cubicBezTo>
                  <a:cubicBezTo>
                    <a:pt x="268684" y="234230"/>
                    <a:pt x="272905" y="219565"/>
                    <a:pt x="266700" y="238175"/>
                  </a:cubicBezTo>
                  <a:cubicBezTo>
                    <a:pt x="265906" y="243731"/>
                    <a:pt x="264767" y="249249"/>
                    <a:pt x="264319" y="254844"/>
                  </a:cubicBezTo>
                  <a:cubicBezTo>
                    <a:pt x="263178" y="269108"/>
                    <a:pt x="264886" y="283704"/>
                    <a:pt x="261938" y="297706"/>
                  </a:cubicBezTo>
                  <a:cubicBezTo>
                    <a:pt x="261421" y="300162"/>
                    <a:pt x="257216" y="299428"/>
                    <a:pt x="254794" y="300088"/>
                  </a:cubicBezTo>
                  <a:cubicBezTo>
                    <a:pt x="248479" y="301810"/>
                    <a:pt x="242094" y="303263"/>
                    <a:pt x="235744" y="304850"/>
                  </a:cubicBezTo>
                  <a:cubicBezTo>
                    <a:pt x="232569" y="305644"/>
                    <a:pt x="229472" y="306869"/>
                    <a:pt x="226219" y="307231"/>
                  </a:cubicBezTo>
                  <a:lnTo>
                    <a:pt x="204788" y="309613"/>
                  </a:lnTo>
                  <a:lnTo>
                    <a:pt x="178594" y="311994"/>
                  </a:lnTo>
                  <a:cubicBezTo>
                    <a:pt x="158762" y="316952"/>
                    <a:pt x="179645" y="312183"/>
                    <a:pt x="147638" y="316756"/>
                  </a:cubicBezTo>
                  <a:cubicBezTo>
                    <a:pt x="143631" y="317328"/>
                    <a:pt x="139752" y="318665"/>
                    <a:pt x="135732" y="319138"/>
                  </a:cubicBezTo>
                  <a:cubicBezTo>
                    <a:pt x="126239" y="320255"/>
                    <a:pt x="116682" y="320725"/>
                    <a:pt x="107157" y="321519"/>
                  </a:cubicBezTo>
                  <a:cubicBezTo>
                    <a:pt x="95836" y="329065"/>
                    <a:pt x="102728" y="325376"/>
                    <a:pt x="85725" y="331044"/>
                  </a:cubicBezTo>
                  <a:lnTo>
                    <a:pt x="78582" y="333425"/>
                  </a:lnTo>
                  <a:lnTo>
                    <a:pt x="71438" y="335806"/>
                  </a:lnTo>
                  <a:cubicBezTo>
                    <a:pt x="52975" y="348114"/>
                    <a:pt x="62578" y="343522"/>
                    <a:pt x="42863" y="350094"/>
                  </a:cubicBezTo>
                  <a:lnTo>
                    <a:pt x="35719" y="352475"/>
                  </a:lnTo>
                  <a:cubicBezTo>
                    <a:pt x="33729" y="346504"/>
                    <a:pt x="27258" y="335612"/>
                    <a:pt x="33338" y="328663"/>
                  </a:cubicBezTo>
                  <a:cubicBezTo>
                    <a:pt x="37107" y="324355"/>
                    <a:pt x="42863" y="322313"/>
                    <a:pt x="47625" y="319138"/>
                  </a:cubicBezTo>
                  <a:cubicBezTo>
                    <a:pt x="65034" y="307532"/>
                    <a:pt x="43141" y="321700"/>
                    <a:pt x="64294" y="309613"/>
                  </a:cubicBezTo>
                  <a:cubicBezTo>
                    <a:pt x="66779" y="308193"/>
                    <a:pt x="68807" y="305977"/>
                    <a:pt x="71438" y="304850"/>
                  </a:cubicBezTo>
                  <a:cubicBezTo>
                    <a:pt x="74446" y="303561"/>
                    <a:pt x="77816" y="303368"/>
                    <a:pt x="80963" y="302469"/>
                  </a:cubicBezTo>
                  <a:cubicBezTo>
                    <a:pt x="86508" y="300885"/>
                    <a:pt x="91804" y="298309"/>
                    <a:pt x="97632" y="297706"/>
                  </a:cubicBezTo>
                  <a:cubicBezTo>
                    <a:pt x="117433" y="295658"/>
                    <a:pt x="137290" y="294113"/>
                    <a:pt x="157163" y="292944"/>
                  </a:cubicBezTo>
                  <a:lnTo>
                    <a:pt x="197644" y="290563"/>
                  </a:lnTo>
                  <a:cubicBezTo>
                    <a:pt x="213721" y="285203"/>
                    <a:pt x="193940" y="291385"/>
                    <a:pt x="219075" y="285800"/>
                  </a:cubicBezTo>
                  <a:cubicBezTo>
                    <a:pt x="225384" y="284398"/>
                    <a:pt x="229917" y="281570"/>
                    <a:pt x="235744" y="278656"/>
                  </a:cubicBezTo>
                  <a:cubicBezTo>
                    <a:pt x="237332" y="276275"/>
                    <a:pt x="238483" y="273537"/>
                    <a:pt x="240507" y="271513"/>
                  </a:cubicBezTo>
                  <a:cubicBezTo>
                    <a:pt x="242531" y="269489"/>
                    <a:pt x="246133" y="269177"/>
                    <a:pt x="247650" y="266750"/>
                  </a:cubicBezTo>
                  <a:cubicBezTo>
                    <a:pt x="250311" y="262493"/>
                    <a:pt x="250825" y="257225"/>
                    <a:pt x="252413" y="252463"/>
                  </a:cubicBezTo>
                  <a:lnTo>
                    <a:pt x="254794" y="245319"/>
                  </a:lnTo>
                  <a:cubicBezTo>
                    <a:pt x="244049" y="229199"/>
                    <a:pt x="252123" y="236826"/>
                    <a:pt x="216694" y="240556"/>
                  </a:cubicBezTo>
                  <a:cubicBezTo>
                    <a:pt x="212814" y="240965"/>
                    <a:pt x="199630" y="244071"/>
                    <a:pt x="195263" y="245319"/>
                  </a:cubicBezTo>
                  <a:cubicBezTo>
                    <a:pt x="192849" y="246009"/>
                    <a:pt x="190533" y="247010"/>
                    <a:pt x="188119" y="247700"/>
                  </a:cubicBezTo>
                  <a:cubicBezTo>
                    <a:pt x="184972" y="248599"/>
                    <a:pt x="181741" y="249182"/>
                    <a:pt x="178594" y="250081"/>
                  </a:cubicBezTo>
                  <a:cubicBezTo>
                    <a:pt x="176180" y="250771"/>
                    <a:pt x="173864" y="251773"/>
                    <a:pt x="171450" y="252463"/>
                  </a:cubicBezTo>
                  <a:cubicBezTo>
                    <a:pt x="168303" y="253362"/>
                    <a:pt x="165072" y="253945"/>
                    <a:pt x="161925" y="254844"/>
                  </a:cubicBezTo>
                  <a:cubicBezTo>
                    <a:pt x="159512" y="255533"/>
                    <a:pt x="157195" y="256536"/>
                    <a:pt x="154782" y="257225"/>
                  </a:cubicBezTo>
                  <a:cubicBezTo>
                    <a:pt x="151635" y="258124"/>
                    <a:pt x="148404" y="258707"/>
                    <a:pt x="145257" y="259606"/>
                  </a:cubicBezTo>
                  <a:cubicBezTo>
                    <a:pt x="142843" y="260296"/>
                    <a:pt x="140535" y="261328"/>
                    <a:pt x="138113" y="261988"/>
                  </a:cubicBezTo>
                  <a:cubicBezTo>
                    <a:pt x="131798" y="263710"/>
                    <a:pt x="119063" y="266750"/>
                    <a:pt x="119063" y="266750"/>
                  </a:cubicBezTo>
                  <a:cubicBezTo>
                    <a:pt x="100013" y="265956"/>
                    <a:pt x="80758" y="267268"/>
                    <a:pt x="61913" y="264369"/>
                  </a:cubicBezTo>
                  <a:cubicBezTo>
                    <a:pt x="59084" y="263934"/>
                    <a:pt x="54951" y="259057"/>
                    <a:pt x="57150" y="257225"/>
                  </a:cubicBezTo>
                  <a:cubicBezTo>
                    <a:pt x="62178" y="253035"/>
                    <a:pt x="69850" y="254051"/>
                    <a:pt x="76200" y="252463"/>
                  </a:cubicBezTo>
                  <a:lnTo>
                    <a:pt x="85725" y="250081"/>
                  </a:lnTo>
                  <a:cubicBezTo>
                    <a:pt x="88900" y="249287"/>
                    <a:pt x="92145" y="248735"/>
                    <a:pt x="95250" y="247700"/>
                  </a:cubicBezTo>
                  <a:cubicBezTo>
                    <a:pt x="99870" y="246160"/>
                    <a:pt x="107298" y="243482"/>
                    <a:pt x="111919" y="242938"/>
                  </a:cubicBezTo>
                  <a:cubicBezTo>
                    <a:pt x="122197" y="241729"/>
                    <a:pt x="132556" y="241350"/>
                    <a:pt x="142875" y="240556"/>
                  </a:cubicBezTo>
                  <a:cubicBezTo>
                    <a:pt x="162319" y="234076"/>
                    <a:pt x="139834" y="240914"/>
                    <a:pt x="183357" y="235794"/>
                  </a:cubicBezTo>
                  <a:cubicBezTo>
                    <a:pt x="185850" y="235501"/>
                    <a:pt x="188039" y="233905"/>
                    <a:pt x="190500" y="233413"/>
                  </a:cubicBezTo>
                  <a:cubicBezTo>
                    <a:pt x="196004" y="232312"/>
                    <a:pt x="201613" y="231825"/>
                    <a:pt x="207169" y="231031"/>
                  </a:cubicBezTo>
                  <a:cubicBezTo>
                    <a:pt x="208661" y="230534"/>
                    <a:pt x="223295" y="225454"/>
                    <a:pt x="223838" y="226269"/>
                  </a:cubicBezTo>
                  <a:cubicBezTo>
                    <a:pt x="226488" y="230244"/>
                    <a:pt x="213124" y="241405"/>
                    <a:pt x="211932" y="242938"/>
                  </a:cubicBezTo>
                  <a:cubicBezTo>
                    <a:pt x="208418" y="247456"/>
                    <a:pt x="205582" y="252463"/>
                    <a:pt x="202407" y="257225"/>
                  </a:cubicBezTo>
                  <a:lnTo>
                    <a:pt x="197644" y="264369"/>
                  </a:lnTo>
                  <a:cubicBezTo>
                    <a:pt x="196850" y="266750"/>
                    <a:pt x="194140" y="269268"/>
                    <a:pt x="195263" y="271513"/>
                  </a:cubicBezTo>
                  <a:cubicBezTo>
                    <a:pt x="196386" y="273758"/>
                    <a:pt x="199912" y="274171"/>
                    <a:pt x="202407" y="273894"/>
                  </a:cubicBezTo>
                  <a:cubicBezTo>
                    <a:pt x="207396" y="273339"/>
                    <a:pt x="211932" y="270719"/>
                    <a:pt x="216694" y="269131"/>
                  </a:cubicBezTo>
                  <a:lnTo>
                    <a:pt x="230982" y="264369"/>
                  </a:lnTo>
                  <a:cubicBezTo>
                    <a:pt x="233363" y="263575"/>
                    <a:pt x="235690" y="262597"/>
                    <a:pt x="238125" y="261988"/>
                  </a:cubicBezTo>
                  <a:lnTo>
                    <a:pt x="247650" y="259606"/>
                  </a:lnTo>
                  <a:cubicBezTo>
                    <a:pt x="250031" y="258019"/>
                    <a:pt x="252770" y="256868"/>
                    <a:pt x="254794" y="254844"/>
                  </a:cubicBezTo>
                  <a:cubicBezTo>
                    <a:pt x="259411" y="250227"/>
                    <a:pt x="260001" y="246367"/>
                    <a:pt x="261938" y="240556"/>
                  </a:cubicBezTo>
                  <a:cubicBezTo>
                    <a:pt x="261144" y="233412"/>
                    <a:pt x="260739" y="226215"/>
                    <a:pt x="259557" y="219125"/>
                  </a:cubicBezTo>
                  <a:cubicBezTo>
                    <a:pt x="259144" y="216649"/>
                    <a:pt x="257865" y="214395"/>
                    <a:pt x="257175" y="211981"/>
                  </a:cubicBezTo>
                  <a:cubicBezTo>
                    <a:pt x="256276" y="208834"/>
                    <a:pt x="255379" y="205676"/>
                    <a:pt x="254794" y="202456"/>
                  </a:cubicBezTo>
                  <a:cubicBezTo>
                    <a:pt x="253790" y="196934"/>
                    <a:pt x="253207" y="191344"/>
                    <a:pt x="252413" y="185788"/>
                  </a:cubicBezTo>
                  <a:cubicBezTo>
                    <a:pt x="247650" y="186582"/>
                    <a:pt x="242809" y="186998"/>
                    <a:pt x="238125" y="188169"/>
                  </a:cubicBezTo>
                  <a:cubicBezTo>
                    <a:pt x="233255" y="189386"/>
                    <a:pt x="228600" y="191344"/>
                    <a:pt x="223838" y="192931"/>
                  </a:cubicBezTo>
                  <a:cubicBezTo>
                    <a:pt x="221457" y="193725"/>
                    <a:pt x="219199" y="195146"/>
                    <a:pt x="216694" y="195313"/>
                  </a:cubicBezTo>
                  <a:lnTo>
                    <a:pt x="180975" y="197694"/>
                  </a:lnTo>
                  <a:cubicBezTo>
                    <a:pt x="167493" y="199620"/>
                    <a:pt x="166005" y="199249"/>
                    <a:pt x="154782" y="202456"/>
                  </a:cubicBezTo>
                  <a:cubicBezTo>
                    <a:pt x="144888" y="205283"/>
                    <a:pt x="141054" y="208467"/>
                    <a:pt x="128588" y="209600"/>
                  </a:cubicBezTo>
                  <a:cubicBezTo>
                    <a:pt x="110295" y="211263"/>
                    <a:pt x="104043" y="211175"/>
                    <a:pt x="88107" y="214363"/>
                  </a:cubicBezTo>
                  <a:cubicBezTo>
                    <a:pt x="84898" y="215005"/>
                    <a:pt x="81646" y="215595"/>
                    <a:pt x="78582" y="216744"/>
                  </a:cubicBezTo>
                  <a:cubicBezTo>
                    <a:pt x="75258" y="217990"/>
                    <a:pt x="72232" y="219919"/>
                    <a:pt x="69057" y="221506"/>
                  </a:cubicBezTo>
                  <a:cubicBezTo>
                    <a:pt x="65882" y="220712"/>
                    <a:pt x="60681" y="222189"/>
                    <a:pt x="59532" y="219125"/>
                  </a:cubicBezTo>
                  <a:cubicBezTo>
                    <a:pt x="56868" y="212022"/>
                    <a:pt x="62911" y="199204"/>
                    <a:pt x="66675" y="192931"/>
                  </a:cubicBezTo>
                  <a:cubicBezTo>
                    <a:pt x="72278" y="183593"/>
                    <a:pt x="78535" y="172107"/>
                    <a:pt x="90488" y="169119"/>
                  </a:cubicBezTo>
                  <a:lnTo>
                    <a:pt x="100013" y="166738"/>
                  </a:lnTo>
                  <a:cubicBezTo>
                    <a:pt x="115392" y="156485"/>
                    <a:pt x="101427" y="164154"/>
                    <a:pt x="133350" y="159594"/>
                  </a:cubicBezTo>
                  <a:cubicBezTo>
                    <a:pt x="135835" y="159239"/>
                    <a:pt x="138013" y="157595"/>
                    <a:pt x="140494" y="157213"/>
                  </a:cubicBezTo>
                  <a:cubicBezTo>
                    <a:pt x="148379" y="156000"/>
                    <a:pt x="156369" y="155625"/>
                    <a:pt x="164307" y="154831"/>
                  </a:cubicBezTo>
                  <a:cubicBezTo>
                    <a:pt x="191294" y="156419"/>
                    <a:pt x="218927" y="153515"/>
                    <a:pt x="245269" y="159594"/>
                  </a:cubicBezTo>
                  <a:cubicBezTo>
                    <a:pt x="252187" y="161190"/>
                    <a:pt x="232569" y="165944"/>
                    <a:pt x="226219" y="169119"/>
                  </a:cubicBezTo>
                  <a:cubicBezTo>
                    <a:pt x="223044" y="170706"/>
                    <a:pt x="220061" y="172758"/>
                    <a:pt x="216694" y="173881"/>
                  </a:cubicBezTo>
                  <a:cubicBezTo>
                    <a:pt x="203930" y="178137"/>
                    <a:pt x="214882" y="174814"/>
                    <a:pt x="197644" y="178644"/>
                  </a:cubicBezTo>
                  <a:cubicBezTo>
                    <a:pt x="194449" y="179354"/>
                    <a:pt x="191359" y="180562"/>
                    <a:pt x="188119" y="181025"/>
                  </a:cubicBezTo>
                  <a:cubicBezTo>
                    <a:pt x="180222" y="182153"/>
                    <a:pt x="172244" y="182612"/>
                    <a:pt x="164307" y="183406"/>
                  </a:cubicBezTo>
                  <a:cubicBezTo>
                    <a:pt x="139049" y="189721"/>
                    <a:pt x="151752" y="187357"/>
                    <a:pt x="126207" y="190550"/>
                  </a:cubicBezTo>
                  <a:cubicBezTo>
                    <a:pt x="123826" y="191344"/>
                    <a:pt x="121513" y="192386"/>
                    <a:pt x="119063" y="192931"/>
                  </a:cubicBezTo>
                  <a:cubicBezTo>
                    <a:pt x="93921" y="198518"/>
                    <a:pt x="113711" y="192334"/>
                    <a:pt x="97632" y="197694"/>
                  </a:cubicBezTo>
                  <a:cubicBezTo>
                    <a:pt x="98426" y="193725"/>
                    <a:pt x="97528" y="188983"/>
                    <a:pt x="100013" y="185788"/>
                  </a:cubicBezTo>
                  <a:cubicBezTo>
                    <a:pt x="103527" y="181270"/>
                    <a:pt x="109721" y="179697"/>
                    <a:pt x="114300" y="176263"/>
                  </a:cubicBezTo>
                  <a:cubicBezTo>
                    <a:pt x="117475" y="173882"/>
                    <a:pt x="120275" y="170894"/>
                    <a:pt x="123825" y="169119"/>
                  </a:cubicBezTo>
                  <a:cubicBezTo>
                    <a:pt x="128315" y="166874"/>
                    <a:pt x="133350" y="165944"/>
                    <a:pt x="138113" y="164356"/>
                  </a:cubicBezTo>
                  <a:cubicBezTo>
                    <a:pt x="148356" y="160942"/>
                    <a:pt x="142829" y="162582"/>
                    <a:pt x="154782" y="159594"/>
                  </a:cubicBezTo>
                  <a:cubicBezTo>
                    <a:pt x="157163" y="158006"/>
                    <a:pt x="159596" y="156494"/>
                    <a:pt x="161925" y="154831"/>
                  </a:cubicBezTo>
                  <a:cubicBezTo>
                    <a:pt x="165154" y="152524"/>
                    <a:pt x="168085" y="149791"/>
                    <a:pt x="171450" y="147688"/>
                  </a:cubicBezTo>
                  <a:cubicBezTo>
                    <a:pt x="174460" y="145807"/>
                    <a:pt x="177712" y="144323"/>
                    <a:pt x="180975" y="142925"/>
                  </a:cubicBezTo>
                  <a:cubicBezTo>
                    <a:pt x="186683" y="140478"/>
                    <a:pt x="191604" y="139889"/>
                    <a:pt x="197644" y="138163"/>
                  </a:cubicBezTo>
                  <a:cubicBezTo>
                    <a:pt x="200058" y="137473"/>
                    <a:pt x="202303" y="136136"/>
                    <a:pt x="204788" y="135781"/>
                  </a:cubicBezTo>
                  <a:cubicBezTo>
                    <a:pt x="219019" y="133748"/>
                    <a:pt x="233470" y="133382"/>
                    <a:pt x="247650" y="131019"/>
                  </a:cubicBezTo>
                  <a:lnTo>
                    <a:pt x="261938" y="128638"/>
                  </a:lnTo>
                  <a:cubicBezTo>
                    <a:pt x="262732" y="126257"/>
                    <a:pt x="264319" y="124004"/>
                    <a:pt x="264319" y="121494"/>
                  </a:cubicBezTo>
                  <a:cubicBezTo>
                    <a:pt x="264319" y="107014"/>
                    <a:pt x="251107" y="115553"/>
                    <a:pt x="240507" y="116731"/>
                  </a:cubicBezTo>
                  <a:cubicBezTo>
                    <a:pt x="237332" y="117525"/>
                    <a:pt x="234129" y="118214"/>
                    <a:pt x="230982" y="119113"/>
                  </a:cubicBezTo>
                  <a:cubicBezTo>
                    <a:pt x="228568" y="119803"/>
                    <a:pt x="226260" y="120834"/>
                    <a:pt x="223838" y="121494"/>
                  </a:cubicBezTo>
                  <a:cubicBezTo>
                    <a:pt x="217523" y="123216"/>
                    <a:pt x="210997" y="124186"/>
                    <a:pt x="204788" y="126256"/>
                  </a:cubicBezTo>
                  <a:lnTo>
                    <a:pt x="183357" y="133400"/>
                  </a:lnTo>
                  <a:cubicBezTo>
                    <a:pt x="172482" y="140651"/>
                    <a:pt x="180142" y="136700"/>
                    <a:pt x="166688" y="140544"/>
                  </a:cubicBezTo>
                  <a:cubicBezTo>
                    <a:pt x="164274" y="141234"/>
                    <a:pt x="161958" y="142235"/>
                    <a:pt x="159544" y="142925"/>
                  </a:cubicBezTo>
                  <a:cubicBezTo>
                    <a:pt x="156397" y="143824"/>
                    <a:pt x="153166" y="144407"/>
                    <a:pt x="150019" y="145306"/>
                  </a:cubicBezTo>
                  <a:cubicBezTo>
                    <a:pt x="126106" y="152139"/>
                    <a:pt x="163125" y="142626"/>
                    <a:pt x="133350" y="150069"/>
                  </a:cubicBezTo>
                  <a:cubicBezTo>
                    <a:pt x="126206" y="149275"/>
                    <a:pt x="118593" y="150357"/>
                    <a:pt x="111919" y="147688"/>
                  </a:cubicBezTo>
                  <a:cubicBezTo>
                    <a:pt x="109588" y="146756"/>
                    <a:pt x="109538" y="143054"/>
                    <a:pt x="109538" y="140544"/>
                  </a:cubicBezTo>
                  <a:cubicBezTo>
                    <a:pt x="109538" y="134225"/>
                    <a:pt x="110332" y="108529"/>
                    <a:pt x="121444" y="104825"/>
                  </a:cubicBezTo>
                  <a:lnTo>
                    <a:pt x="128588" y="102444"/>
                  </a:lnTo>
                  <a:cubicBezTo>
                    <a:pt x="142314" y="93292"/>
                    <a:pt x="129076" y="101214"/>
                    <a:pt x="142875" y="95300"/>
                  </a:cubicBezTo>
                  <a:cubicBezTo>
                    <a:pt x="146138" y="93902"/>
                    <a:pt x="148904" y="91155"/>
                    <a:pt x="152400" y="90538"/>
                  </a:cubicBezTo>
                  <a:cubicBezTo>
                    <a:pt x="162592" y="88739"/>
                    <a:pt x="173038" y="88950"/>
                    <a:pt x="183357" y="88156"/>
                  </a:cubicBezTo>
                  <a:cubicBezTo>
                    <a:pt x="186532" y="88950"/>
                    <a:pt x="191847" y="87433"/>
                    <a:pt x="192882" y="90538"/>
                  </a:cubicBezTo>
                  <a:cubicBezTo>
                    <a:pt x="193787" y="93253"/>
                    <a:pt x="187937" y="93468"/>
                    <a:pt x="185738" y="95300"/>
                  </a:cubicBezTo>
                  <a:cubicBezTo>
                    <a:pt x="183151" y="97456"/>
                    <a:pt x="181396" y="100576"/>
                    <a:pt x="178594" y="102444"/>
                  </a:cubicBezTo>
                  <a:cubicBezTo>
                    <a:pt x="176505" y="103836"/>
                    <a:pt x="173757" y="103836"/>
                    <a:pt x="171450" y="104825"/>
                  </a:cubicBezTo>
                  <a:cubicBezTo>
                    <a:pt x="168187" y="106223"/>
                    <a:pt x="165293" y="108465"/>
                    <a:pt x="161925" y="109588"/>
                  </a:cubicBezTo>
                  <a:cubicBezTo>
                    <a:pt x="155715" y="111658"/>
                    <a:pt x="149225" y="112763"/>
                    <a:pt x="142875" y="114350"/>
                  </a:cubicBezTo>
                  <a:cubicBezTo>
                    <a:pt x="139700" y="115144"/>
                    <a:pt x="136455" y="115696"/>
                    <a:pt x="133350" y="116731"/>
                  </a:cubicBezTo>
                  <a:lnTo>
                    <a:pt x="119063" y="121494"/>
                  </a:lnTo>
                  <a:lnTo>
                    <a:pt x="111919" y="123875"/>
                  </a:lnTo>
                  <a:cubicBezTo>
                    <a:pt x="109538" y="124669"/>
                    <a:pt x="107285" y="126256"/>
                    <a:pt x="104775" y="126256"/>
                  </a:cubicBezTo>
                  <a:lnTo>
                    <a:pt x="73819" y="100063"/>
                  </a:lnTo>
                  <a:close/>
                </a:path>
              </a:pathLst>
            </a:custGeom>
            <a:solidFill>
              <a:srgbClr val="F1F1F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Serbest Form: Şekil 14">
              <a:extLst>
                <a:ext uri="{FF2B5EF4-FFF2-40B4-BE49-F238E27FC236}">
                  <a16:creationId xmlns:a16="http://schemas.microsoft.com/office/drawing/2014/main" id="{2000C066-B368-4B6E-857A-1647DB126393}"/>
                </a:ext>
              </a:extLst>
            </p:cNvPr>
            <p:cNvSpPr/>
            <p:nvPr/>
          </p:nvSpPr>
          <p:spPr>
            <a:xfrm>
              <a:off x="3943350" y="3248025"/>
              <a:ext cx="247650" cy="300038"/>
            </a:xfrm>
            <a:custGeom>
              <a:avLst/>
              <a:gdLst>
                <a:gd name="connsiteX0" fmla="*/ 69056 w 247650"/>
                <a:gd name="connsiteY0" fmla="*/ 66675 h 300038"/>
                <a:gd name="connsiteX1" fmla="*/ 80963 w 247650"/>
                <a:gd name="connsiteY1" fmla="*/ 57150 h 300038"/>
                <a:gd name="connsiteX2" fmla="*/ 50006 w 247650"/>
                <a:gd name="connsiteY2" fmla="*/ 59531 h 300038"/>
                <a:gd name="connsiteX3" fmla="*/ 57150 w 247650"/>
                <a:gd name="connsiteY3" fmla="*/ 61913 h 300038"/>
                <a:gd name="connsiteX4" fmla="*/ 76200 w 247650"/>
                <a:gd name="connsiteY4" fmla="*/ 59531 h 300038"/>
                <a:gd name="connsiteX5" fmla="*/ 121444 w 247650"/>
                <a:gd name="connsiteY5" fmla="*/ 54769 h 300038"/>
                <a:gd name="connsiteX6" fmla="*/ 126206 w 247650"/>
                <a:gd name="connsiteY6" fmla="*/ 47625 h 300038"/>
                <a:gd name="connsiteX7" fmla="*/ 133350 w 247650"/>
                <a:gd name="connsiteY7" fmla="*/ 45244 h 300038"/>
                <a:gd name="connsiteX8" fmla="*/ 178594 w 247650"/>
                <a:gd name="connsiteY8" fmla="*/ 42863 h 300038"/>
                <a:gd name="connsiteX9" fmla="*/ 195263 w 247650"/>
                <a:gd name="connsiteY9" fmla="*/ 38100 h 300038"/>
                <a:gd name="connsiteX10" fmla="*/ 202406 w 247650"/>
                <a:gd name="connsiteY10" fmla="*/ 35719 h 300038"/>
                <a:gd name="connsiteX11" fmla="*/ 226219 w 247650"/>
                <a:gd name="connsiteY11" fmla="*/ 33338 h 300038"/>
                <a:gd name="connsiteX12" fmla="*/ 238125 w 247650"/>
                <a:gd name="connsiteY12" fmla="*/ 21431 h 300038"/>
                <a:gd name="connsiteX13" fmla="*/ 235744 w 247650"/>
                <a:gd name="connsiteY13" fmla="*/ 14288 h 300038"/>
                <a:gd name="connsiteX14" fmla="*/ 245269 w 247650"/>
                <a:gd name="connsiteY14" fmla="*/ 0 h 300038"/>
                <a:gd name="connsiteX15" fmla="*/ 247650 w 247650"/>
                <a:gd name="connsiteY15" fmla="*/ 7144 h 300038"/>
                <a:gd name="connsiteX16" fmla="*/ 242888 w 247650"/>
                <a:gd name="connsiteY16" fmla="*/ 69056 h 300038"/>
                <a:gd name="connsiteX17" fmla="*/ 240506 w 247650"/>
                <a:gd name="connsiteY17" fmla="*/ 80963 h 300038"/>
                <a:gd name="connsiteX18" fmla="*/ 238125 w 247650"/>
                <a:gd name="connsiteY18" fmla="*/ 97631 h 300038"/>
                <a:gd name="connsiteX19" fmla="*/ 235744 w 247650"/>
                <a:gd name="connsiteY19" fmla="*/ 111919 h 300038"/>
                <a:gd name="connsiteX20" fmla="*/ 221456 w 247650"/>
                <a:gd name="connsiteY20" fmla="*/ 119063 h 300038"/>
                <a:gd name="connsiteX21" fmla="*/ 214313 w 247650"/>
                <a:gd name="connsiteY21" fmla="*/ 123825 h 300038"/>
                <a:gd name="connsiteX22" fmla="*/ 190500 w 247650"/>
                <a:gd name="connsiteY22" fmla="*/ 130969 h 300038"/>
                <a:gd name="connsiteX23" fmla="*/ 145256 w 247650"/>
                <a:gd name="connsiteY23" fmla="*/ 126206 h 300038"/>
                <a:gd name="connsiteX24" fmla="*/ 135731 w 247650"/>
                <a:gd name="connsiteY24" fmla="*/ 123825 h 300038"/>
                <a:gd name="connsiteX25" fmla="*/ 104775 w 247650"/>
                <a:gd name="connsiteY25" fmla="*/ 121444 h 300038"/>
                <a:gd name="connsiteX26" fmla="*/ 59531 w 247650"/>
                <a:gd name="connsiteY26" fmla="*/ 128588 h 300038"/>
                <a:gd name="connsiteX27" fmla="*/ 52388 w 247650"/>
                <a:gd name="connsiteY27" fmla="*/ 133350 h 300038"/>
                <a:gd name="connsiteX28" fmla="*/ 47625 w 247650"/>
                <a:gd name="connsiteY28" fmla="*/ 140494 h 300038"/>
                <a:gd name="connsiteX29" fmla="*/ 50006 w 247650"/>
                <a:gd name="connsiteY29" fmla="*/ 147638 h 300038"/>
                <a:gd name="connsiteX30" fmla="*/ 66675 w 247650"/>
                <a:gd name="connsiteY30" fmla="*/ 154781 h 300038"/>
                <a:gd name="connsiteX31" fmla="*/ 73819 w 247650"/>
                <a:gd name="connsiteY31" fmla="*/ 157163 h 300038"/>
                <a:gd name="connsiteX32" fmla="*/ 83344 w 247650"/>
                <a:gd name="connsiteY32" fmla="*/ 159544 h 300038"/>
                <a:gd name="connsiteX33" fmla="*/ 90488 w 247650"/>
                <a:gd name="connsiteY33" fmla="*/ 161925 h 300038"/>
                <a:gd name="connsiteX34" fmla="*/ 102394 w 247650"/>
                <a:gd name="connsiteY34" fmla="*/ 164306 h 300038"/>
                <a:gd name="connsiteX35" fmla="*/ 111919 w 247650"/>
                <a:gd name="connsiteY35" fmla="*/ 166688 h 300038"/>
                <a:gd name="connsiteX36" fmla="*/ 119063 w 247650"/>
                <a:gd name="connsiteY36" fmla="*/ 169069 h 300038"/>
                <a:gd name="connsiteX37" fmla="*/ 145256 w 247650"/>
                <a:gd name="connsiteY37" fmla="*/ 171450 h 300038"/>
                <a:gd name="connsiteX38" fmla="*/ 154781 w 247650"/>
                <a:gd name="connsiteY38" fmla="*/ 173831 h 300038"/>
                <a:gd name="connsiteX39" fmla="*/ 161925 w 247650"/>
                <a:gd name="connsiteY39" fmla="*/ 178594 h 300038"/>
                <a:gd name="connsiteX40" fmla="*/ 171450 w 247650"/>
                <a:gd name="connsiteY40" fmla="*/ 183356 h 300038"/>
                <a:gd name="connsiteX41" fmla="*/ 188119 w 247650"/>
                <a:gd name="connsiteY41" fmla="*/ 188119 h 300038"/>
                <a:gd name="connsiteX42" fmla="*/ 195263 w 247650"/>
                <a:gd name="connsiteY42" fmla="*/ 192881 h 300038"/>
                <a:gd name="connsiteX43" fmla="*/ 195263 w 247650"/>
                <a:gd name="connsiteY43" fmla="*/ 207169 h 300038"/>
                <a:gd name="connsiteX44" fmla="*/ 164306 w 247650"/>
                <a:gd name="connsiteY44" fmla="*/ 214313 h 300038"/>
                <a:gd name="connsiteX45" fmla="*/ 135731 w 247650"/>
                <a:gd name="connsiteY45" fmla="*/ 216694 h 300038"/>
                <a:gd name="connsiteX46" fmla="*/ 123825 w 247650"/>
                <a:gd name="connsiteY46" fmla="*/ 219075 h 300038"/>
                <a:gd name="connsiteX47" fmla="*/ 97631 w 247650"/>
                <a:gd name="connsiteY47" fmla="*/ 226219 h 300038"/>
                <a:gd name="connsiteX48" fmla="*/ 61913 w 247650"/>
                <a:gd name="connsiteY48" fmla="*/ 230981 h 300038"/>
                <a:gd name="connsiteX49" fmla="*/ 42863 w 247650"/>
                <a:gd name="connsiteY49" fmla="*/ 235744 h 300038"/>
                <a:gd name="connsiteX50" fmla="*/ 28575 w 247650"/>
                <a:gd name="connsiteY50" fmla="*/ 240506 h 300038"/>
                <a:gd name="connsiteX51" fmla="*/ 38100 w 247650"/>
                <a:gd name="connsiteY51" fmla="*/ 238125 h 300038"/>
                <a:gd name="connsiteX52" fmla="*/ 52388 w 247650"/>
                <a:gd name="connsiteY52" fmla="*/ 230981 h 300038"/>
                <a:gd name="connsiteX53" fmla="*/ 66675 w 247650"/>
                <a:gd name="connsiteY53" fmla="*/ 223838 h 300038"/>
                <a:gd name="connsiteX54" fmla="*/ 114300 w 247650"/>
                <a:gd name="connsiteY54" fmla="*/ 226219 h 300038"/>
                <a:gd name="connsiteX55" fmla="*/ 126206 w 247650"/>
                <a:gd name="connsiteY55" fmla="*/ 238125 h 300038"/>
                <a:gd name="connsiteX56" fmla="*/ 130969 w 247650"/>
                <a:gd name="connsiteY56" fmla="*/ 252413 h 300038"/>
                <a:gd name="connsiteX57" fmla="*/ 138113 w 247650"/>
                <a:gd name="connsiteY57" fmla="*/ 266700 h 300038"/>
                <a:gd name="connsiteX58" fmla="*/ 135731 w 247650"/>
                <a:gd name="connsiteY58" fmla="*/ 273844 h 300038"/>
                <a:gd name="connsiteX59" fmla="*/ 121444 w 247650"/>
                <a:gd name="connsiteY59" fmla="*/ 278606 h 300038"/>
                <a:gd name="connsiteX60" fmla="*/ 59531 w 247650"/>
                <a:gd name="connsiteY60" fmla="*/ 280988 h 300038"/>
                <a:gd name="connsiteX61" fmla="*/ 45244 w 247650"/>
                <a:gd name="connsiteY61" fmla="*/ 285750 h 300038"/>
                <a:gd name="connsiteX62" fmla="*/ 38100 w 247650"/>
                <a:gd name="connsiteY62" fmla="*/ 290513 h 300038"/>
                <a:gd name="connsiteX63" fmla="*/ 45244 w 247650"/>
                <a:gd name="connsiteY63" fmla="*/ 288131 h 300038"/>
                <a:gd name="connsiteX64" fmla="*/ 54769 w 247650"/>
                <a:gd name="connsiteY64" fmla="*/ 283369 h 300038"/>
                <a:gd name="connsiteX65" fmla="*/ 107156 w 247650"/>
                <a:gd name="connsiteY65" fmla="*/ 280988 h 300038"/>
                <a:gd name="connsiteX66" fmla="*/ 171450 w 247650"/>
                <a:gd name="connsiteY66" fmla="*/ 283369 h 300038"/>
                <a:gd name="connsiteX67" fmla="*/ 164306 w 247650"/>
                <a:gd name="connsiteY67" fmla="*/ 285750 h 300038"/>
                <a:gd name="connsiteX68" fmla="*/ 154781 w 247650"/>
                <a:gd name="connsiteY68" fmla="*/ 288131 h 300038"/>
                <a:gd name="connsiteX69" fmla="*/ 147638 w 247650"/>
                <a:gd name="connsiteY69" fmla="*/ 290513 h 300038"/>
                <a:gd name="connsiteX70" fmla="*/ 107156 w 247650"/>
                <a:gd name="connsiteY70" fmla="*/ 292894 h 300038"/>
                <a:gd name="connsiteX71" fmla="*/ 100013 w 247650"/>
                <a:gd name="connsiteY71" fmla="*/ 295275 h 300038"/>
                <a:gd name="connsiteX72" fmla="*/ 114300 w 247650"/>
                <a:gd name="connsiteY72" fmla="*/ 292894 h 300038"/>
                <a:gd name="connsiteX73" fmla="*/ 128588 w 247650"/>
                <a:gd name="connsiteY73" fmla="*/ 288131 h 300038"/>
                <a:gd name="connsiteX74" fmla="*/ 147638 w 247650"/>
                <a:gd name="connsiteY74" fmla="*/ 295275 h 300038"/>
                <a:gd name="connsiteX75" fmla="*/ 164306 w 247650"/>
                <a:gd name="connsiteY75" fmla="*/ 300038 h 300038"/>
                <a:gd name="connsiteX76" fmla="*/ 178594 w 247650"/>
                <a:gd name="connsiteY76" fmla="*/ 292894 h 300038"/>
                <a:gd name="connsiteX77" fmla="*/ 185738 w 247650"/>
                <a:gd name="connsiteY77" fmla="*/ 290513 h 300038"/>
                <a:gd name="connsiteX78" fmla="*/ 192881 w 247650"/>
                <a:gd name="connsiteY78" fmla="*/ 285750 h 300038"/>
                <a:gd name="connsiteX79" fmla="*/ 219075 w 247650"/>
                <a:gd name="connsiteY79" fmla="*/ 280988 h 300038"/>
                <a:gd name="connsiteX80" fmla="*/ 238125 w 247650"/>
                <a:gd name="connsiteY80" fmla="*/ 269081 h 300038"/>
                <a:gd name="connsiteX81" fmla="*/ 240506 w 247650"/>
                <a:gd name="connsiteY81" fmla="*/ 252413 h 300038"/>
                <a:gd name="connsiteX82" fmla="*/ 242888 w 247650"/>
                <a:gd name="connsiteY82" fmla="*/ 238125 h 300038"/>
                <a:gd name="connsiteX83" fmla="*/ 240506 w 247650"/>
                <a:gd name="connsiteY83" fmla="*/ 195263 h 300038"/>
                <a:gd name="connsiteX84" fmla="*/ 235744 w 247650"/>
                <a:gd name="connsiteY84" fmla="*/ 188119 h 300038"/>
                <a:gd name="connsiteX85" fmla="*/ 228600 w 247650"/>
                <a:gd name="connsiteY85" fmla="*/ 180975 h 300038"/>
                <a:gd name="connsiteX86" fmla="*/ 216694 w 247650"/>
                <a:gd name="connsiteY86" fmla="*/ 169069 h 300038"/>
                <a:gd name="connsiteX87" fmla="*/ 204788 w 247650"/>
                <a:gd name="connsiteY87" fmla="*/ 154781 h 300038"/>
                <a:gd name="connsiteX88" fmla="*/ 197644 w 247650"/>
                <a:gd name="connsiteY88" fmla="*/ 152400 h 300038"/>
                <a:gd name="connsiteX89" fmla="*/ 178594 w 247650"/>
                <a:gd name="connsiteY89" fmla="*/ 142875 h 300038"/>
                <a:gd name="connsiteX90" fmla="*/ 164306 w 247650"/>
                <a:gd name="connsiteY90" fmla="*/ 138113 h 300038"/>
                <a:gd name="connsiteX91" fmla="*/ 157163 w 247650"/>
                <a:gd name="connsiteY91" fmla="*/ 135731 h 300038"/>
                <a:gd name="connsiteX92" fmla="*/ 145256 w 247650"/>
                <a:gd name="connsiteY92" fmla="*/ 133350 h 300038"/>
                <a:gd name="connsiteX93" fmla="*/ 135731 w 247650"/>
                <a:gd name="connsiteY93" fmla="*/ 130969 h 300038"/>
                <a:gd name="connsiteX94" fmla="*/ 121444 w 247650"/>
                <a:gd name="connsiteY94" fmla="*/ 128588 h 300038"/>
                <a:gd name="connsiteX95" fmla="*/ 107156 w 247650"/>
                <a:gd name="connsiteY95" fmla="*/ 123825 h 300038"/>
                <a:gd name="connsiteX96" fmla="*/ 90488 w 247650"/>
                <a:gd name="connsiteY96" fmla="*/ 119063 h 300038"/>
                <a:gd name="connsiteX97" fmla="*/ 78581 w 247650"/>
                <a:gd name="connsiteY97" fmla="*/ 107156 h 300038"/>
                <a:gd name="connsiteX98" fmla="*/ 73819 w 247650"/>
                <a:gd name="connsiteY98" fmla="*/ 100013 h 300038"/>
                <a:gd name="connsiteX99" fmla="*/ 66675 w 247650"/>
                <a:gd name="connsiteY99" fmla="*/ 92869 h 300038"/>
                <a:gd name="connsiteX100" fmla="*/ 57150 w 247650"/>
                <a:gd name="connsiteY100" fmla="*/ 78581 h 300038"/>
                <a:gd name="connsiteX101" fmla="*/ 54769 w 247650"/>
                <a:gd name="connsiteY101" fmla="*/ 71438 h 300038"/>
                <a:gd name="connsiteX102" fmla="*/ 52388 w 247650"/>
                <a:gd name="connsiteY102" fmla="*/ 54769 h 300038"/>
                <a:gd name="connsiteX103" fmla="*/ 59531 w 247650"/>
                <a:gd name="connsiteY103" fmla="*/ 52388 h 300038"/>
                <a:gd name="connsiteX104" fmla="*/ 97631 w 247650"/>
                <a:gd name="connsiteY104" fmla="*/ 45244 h 300038"/>
                <a:gd name="connsiteX105" fmla="*/ 111919 w 247650"/>
                <a:gd name="connsiteY105" fmla="*/ 42863 h 300038"/>
                <a:gd name="connsiteX106" fmla="*/ 142875 w 247650"/>
                <a:gd name="connsiteY106" fmla="*/ 40481 h 300038"/>
                <a:gd name="connsiteX107" fmla="*/ 159544 w 247650"/>
                <a:gd name="connsiteY107" fmla="*/ 35719 h 300038"/>
                <a:gd name="connsiteX108" fmla="*/ 185738 w 247650"/>
                <a:gd name="connsiteY108" fmla="*/ 30956 h 300038"/>
                <a:gd name="connsiteX109" fmla="*/ 176213 w 247650"/>
                <a:gd name="connsiteY109" fmla="*/ 33338 h 300038"/>
                <a:gd name="connsiteX110" fmla="*/ 161925 w 247650"/>
                <a:gd name="connsiteY110" fmla="*/ 35719 h 300038"/>
                <a:gd name="connsiteX111" fmla="*/ 147638 w 247650"/>
                <a:gd name="connsiteY111" fmla="*/ 40481 h 300038"/>
                <a:gd name="connsiteX112" fmla="*/ 126206 w 247650"/>
                <a:gd name="connsiteY112" fmla="*/ 45244 h 300038"/>
                <a:gd name="connsiteX113" fmla="*/ 102394 w 247650"/>
                <a:gd name="connsiteY113" fmla="*/ 42863 h 300038"/>
                <a:gd name="connsiteX114" fmla="*/ 95250 w 247650"/>
                <a:gd name="connsiteY114" fmla="*/ 38100 h 300038"/>
                <a:gd name="connsiteX115" fmla="*/ 80963 w 247650"/>
                <a:gd name="connsiteY115" fmla="*/ 33338 h 300038"/>
                <a:gd name="connsiteX116" fmla="*/ 52388 w 247650"/>
                <a:gd name="connsiteY116" fmla="*/ 35719 h 300038"/>
                <a:gd name="connsiteX117" fmla="*/ 45244 w 247650"/>
                <a:gd name="connsiteY117" fmla="*/ 38100 h 300038"/>
                <a:gd name="connsiteX118" fmla="*/ 33338 w 247650"/>
                <a:gd name="connsiteY118" fmla="*/ 40481 h 300038"/>
                <a:gd name="connsiteX119" fmla="*/ 19050 w 247650"/>
                <a:gd name="connsiteY119" fmla="*/ 45244 h 300038"/>
                <a:gd name="connsiteX120" fmla="*/ 11906 w 247650"/>
                <a:gd name="connsiteY120" fmla="*/ 47625 h 300038"/>
                <a:gd name="connsiteX121" fmla="*/ 4763 w 247650"/>
                <a:gd name="connsiteY121" fmla="*/ 54769 h 300038"/>
                <a:gd name="connsiteX122" fmla="*/ 0 w 247650"/>
                <a:gd name="connsiteY122" fmla="*/ 61913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7650" h="300038">
                  <a:moveTo>
                    <a:pt x="69056" y="66675"/>
                  </a:moveTo>
                  <a:cubicBezTo>
                    <a:pt x="73025" y="63500"/>
                    <a:pt x="85722" y="58935"/>
                    <a:pt x="80963" y="57150"/>
                  </a:cubicBezTo>
                  <a:cubicBezTo>
                    <a:pt x="71273" y="53516"/>
                    <a:pt x="60154" y="57501"/>
                    <a:pt x="50006" y="59531"/>
                  </a:cubicBezTo>
                  <a:cubicBezTo>
                    <a:pt x="47545" y="60023"/>
                    <a:pt x="54769" y="61119"/>
                    <a:pt x="57150" y="61913"/>
                  </a:cubicBezTo>
                  <a:cubicBezTo>
                    <a:pt x="63500" y="61119"/>
                    <a:pt x="69827" y="60110"/>
                    <a:pt x="76200" y="59531"/>
                  </a:cubicBezTo>
                  <a:cubicBezTo>
                    <a:pt x="120257" y="55525"/>
                    <a:pt x="96186" y="59820"/>
                    <a:pt x="121444" y="54769"/>
                  </a:cubicBezTo>
                  <a:cubicBezTo>
                    <a:pt x="123031" y="52388"/>
                    <a:pt x="123971" y="49413"/>
                    <a:pt x="126206" y="47625"/>
                  </a:cubicBezTo>
                  <a:cubicBezTo>
                    <a:pt x="128166" y="46057"/>
                    <a:pt x="130850" y="45471"/>
                    <a:pt x="133350" y="45244"/>
                  </a:cubicBezTo>
                  <a:cubicBezTo>
                    <a:pt x="148390" y="43877"/>
                    <a:pt x="163513" y="43657"/>
                    <a:pt x="178594" y="42863"/>
                  </a:cubicBezTo>
                  <a:cubicBezTo>
                    <a:pt x="195709" y="37156"/>
                    <a:pt x="174351" y="44075"/>
                    <a:pt x="195263" y="38100"/>
                  </a:cubicBezTo>
                  <a:cubicBezTo>
                    <a:pt x="197676" y="37411"/>
                    <a:pt x="199925" y="36101"/>
                    <a:pt x="202406" y="35719"/>
                  </a:cubicBezTo>
                  <a:cubicBezTo>
                    <a:pt x="210291" y="34506"/>
                    <a:pt x="218281" y="34132"/>
                    <a:pt x="226219" y="33338"/>
                  </a:cubicBezTo>
                  <a:cubicBezTo>
                    <a:pt x="230387" y="30559"/>
                    <a:pt x="237133" y="27385"/>
                    <a:pt x="238125" y="21431"/>
                  </a:cubicBezTo>
                  <a:cubicBezTo>
                    <a:pt x="238538" y="18955"/>
                    <a:pt x="236538" y="16669"/>
                    <a:pt x="235744" y="14288"/>
                  </a:cubicBezTo>
                  <a:cubicBezTo>
                    <a:pt x="236974" y="10597"/>
                    <a:pt x="239323" y="0"/>
                    <a:pt x="245269" y="0"/>
                  </a:cubicBezTo>
                  <a:cubicBezTo>
                    <a:pt x="247779" y="0"/>
                    <a:pt x="246856" y="4763"/>
                    <a:pt x="247650" y="7144"/>
                  </a:cubicBezTo>
                  <a:cubicBezTo>
                    <a:pt x="246483" y="25815"/>
                    <a:pt x="245462" y="49753"/>
                    <a:pt x="242888" y="69056"/>
                  </a:cubicBezTo>
                  <a:cubicBezTo>
                    <a:pt x="242353" y="73068"/>
                    <a:pt x="241171" y="76970"/>
                    <a:pt x="240506" y="80963"/>
                  </a:cubicBezTo>
                  <a:cubicBezTo>
                    <a:pt x="239583" y="86499"/>
                    <a:pt x="238978" y="92084"/>
                    <a:pt x="238125" y="97631"/>
                  </a:cubicBezTo>
                  <a:cubicBezTo>
                    <a:pt x="237391" y="102403"/>
                    <a:pt x="237903" y="107600"/>
                    <a:pt x="235744" y="111919"/>
                  </a:cubicBezTo>
                  <a:cubicBezTo>
                    <a:pt x="233470" y="116466"/>
                    <a:pt x="225211" y="117185"/>
                    <a:pt x="221456" y="119063"/>
                  </a:cubicBezTo>
                  <a:cubicBezTo>
                    <a:pt x="218897" y="120343"/>
                    <a:pt x="216928" y="122663"/>
                    <a:pt x="214313" y="123825"/>
                  </a:cubicBezTo>
                  <a:cubicBezTo>
                    <a:pt x="206856" y="127139"/>
                    <a:pt x="198419" y="128990"/>
                    <a:pt x="190500" y="130969"/>
                  </a:cubicBezTo>
                  <a:cubicBezTo>
                    <a:pt x="178824" y="129908"/>
                    <a:pt x="157757" y="128290"/>
                    <a:pt x="145256" y="126206"/>
                  </a:cubicBezTo>
                  <a:cubicBezTo>
                    <a:pt x="142028" y="125668"/>
                    <a:pt x="138981" y="124207"/>
                    <a:pt x="135731" y="123825"/>
                  </a:cubicBezTo>
                  <a:cubicBezTo>
                    <a:pt x="125453" y="122616"/>
                    <a:pt x="115094" y="122238"/>
                    <a:pt x="104775" y="121444"/>
                  </a:cubicBezTo>
                  <a:cubicBezTo>
                    <a:pt x="96899" y="122050"/>
                    <a:pt x="70013" y="121600"/>
                    <a:pt x="59531" y="128588"/>
                  </a:cubicBezTo>
                  <a:lnTo>
                    <a:pt x="52388" y="133350"/>
                  </a:lnTo>
                  <a:cubicBezTo>
                    <a:pt x="50800" y="135731"/>
                    <a:pt x="48096" y="137671"/>
                    <a:pt x="47625" y="140494"/>
                  </a:cubicBezTo>
                  <a:cubicBezTo>
                    <a:pt x="47212" y="142970"/>
                    <a:pt x="48438" y="145678"/>
                    <a:pt x="50006" y="147638"/>
                  </a:cubicBezTo>
                  <a:cubicBezTo>
                    <a:pt x="54302" y="153008"/>
                    <a:pt x="60744" y="153086"/>
                    <a:pt x="66675" y="154781"/>
                  </a:cubicBezTo>
                  <a:cubicBezTo>
                    <a:pt x="69089" y="155471"/>
                    <a:pt x="71405" y="156473"/>
                    <a:pt x="73819" y="157163"/>
                  </a:cubicBezTo>
                  <a:cubicBezTo>
                    <a:pt x="76966" y="158062"/>
                    <a:pt x="80197" y="158645"/>
                    <a:pt x="83344" y="159544"/>
                  </a:cubicBezTo>
                  <a:cubicBezTo>
                    <a:pt x="85758" y="160234"/>
                    <a:pt x="88053" y="161316"/>
                    <a:pt x="90488" y="161925"/>
                  </a:cubicBezTo>
                  <a:cubicBezTo>
                    <a:pt x="94414" y="162907"/>
                    <a:pt x="98443" y="163428"/>
                    <a:pt x="102394" y="164306"/>
                  </a:cubicBezTo>
                  <a:cubicBezTo>
                    <a:pt x="105589" y="165016"/>
                    <a:pt x="108772" y="165789"/>
                    <a:pt x="111919" y="166688"/>
                  </a:cubicBezTo>
                  <a:cubicBezTo>
                    <a:pt x="114333" y="167378"/>
                    <a:pt x="116578" y="168714"/>
                    <a:pt x="119063" y="169069"/>
                  </a:cubicBezTo>
                  <a:cubicBezTo>
                    <a:pt x="127742" y="170309"/>
                    <a:pt x="136525" y="170656"/>
                    <a:pt x="145256" y="171450"/>
                  </a:cubicBezTo>
                  <a:cubicBezTo>
                    <a:pt x="148431" y="172244"/>
                    <a:pt x="151773" y="172542"/>
                    <a:pt x="154781" y="173831"/>
                  </a:cubicBezTo>
                  <a:cubicBezTo>
                    <a:pt x="157412" y="174958"/>
                    <a:pt x="159440" y="177174"/>
                    <a:pt x="161925" y="178594"/>
                  </a:cubicBezTo>
                  <a:cubicBezTo>
                    <a:pt x="165007" y="180355"/>
                    <a:pt x="168187" y="181958"/>
                    <a:pt x="171450" y="183356"/>
                  </a:cubicBezTo>
                  <a:cubicBezTo>
                    <a:pt x="176239" y="185408"/>
                    <a:pt x="183277" y="186909"/>
                    <a:pt x="188119" y="188119"/>
                  </a:cubicBezTo>
                  <a:cubicBezTo>
                    <a:pt x="190500" y="189706"/>
                    <a:pt x="193475" y="190646"/>
                    <a:pt x="195263" y="192881"/>
                  </a:cubicBezTo>
                  <a:cubicBezTo>
                    <a:pt x="197572" y="195767"/>
                    <a:pt x="199304" y="204283"/>
                    <a:pt x="195263" y="207169"/>
                  </a:cubicBezTo>
                  <a:cubicBezTo>
                    <a:pt x="189115" y="211560"/>
                    <a:pt x="170890" y="213620"/>
                    <a:pt x="164306" y="214313"/>
                  </a:cubicBezTo>
                  <a:cubicBezTo>
                    <a:pt x="154801" y="215314"/>
                    <a:pt x="145256" y="215900"/>
                    <a:pt x="135731" y="216694"/>
                  </a:cubicBezTo>
                  <a:cubicBezTo>
                    <a:pt x="131762" y="217488"/>
                    <a:pt x="127751" y="218093"/>
                    <a:pt x="123825" y="219075"/>
                  </a:cubicBezTo>
                  <a:cubicBezTo>
                    <a:pt x="105363" y="223690"/>
                    <a:pt x="132437" y="220418"/>
                    <a:pt x="97631" y="226219"/>
                  </a:cubicBezTo>
                  <a:cubicBezTo>
                    <a:pt x="76254" y="229782"/>
                    <a:pt x="88142" y="228067"/>
                    <a:pt x="61913" y="230981"/>
                  </a:cubicBezTo>
                  <a:cubicBezTo>
                    <a:pt x="40260" y="238201"/>
                    <a:pt x="74433" y="227135"/>
                    <a:pt x="42863" y="235744"/>
                  </a:cubicBezTo>
                  <a:cubicBezTo>
                    <a:pt x="38020" y="237065"/>
                    <a:pt x="23705" y="241723"/>
                    <a:pt x="28575" y="240506"/>
                  </a:cubicBezTo>
                  <a:lnTo>
                    <a:pt x="38100" y="238125"/>
                  </a:lnTo>
                  <a:cubicBezTo>
                    <a:pt x="58578" y="224475"/>
                    <a:pt x="32666" y="240843"/>
                    <a:pt x="52388" y="230981"/>
                  </a:cubicBezTo>
                  <a:cubicBezTo>
                    <a:pt x="70845" y="221752"/>
                    <a:pt x="48724" y="229821"/>
                    <a:pt x="66675" y="223838"/>
                  </a:cubicBezTo>
                  <a:cubicBezTo>
                    <a:pt x="82550" y="224632"/>
                    <a:pt x="98539" y="224163"/>
                    <a:pt x="114300" y="226219"/>
                  </a:cubicBezTo>
                  <a:cubicBezTo>
                    <a:pt x="119170" y="226854"/>
                    <a:pt x="124512" y="234314"/>
                    <a:pt x="126206" y="238125"/>
                  </a:cubicBezTo>
                  <a:cubicBezTo>
                    <a:pt x="128245" y="242713"/>
                    <a:pt x="128184" y="248236"/>
                    <a:pt x="130969" y="252413"/>
                  </a:cubicBezTo>
                  <a:cubicBezTo>
                    <a:pt x="137123" y="261645"/>
                    <a:pt x="134826" y="256841"/>
                    <a:pt x="138113" y="266700"/>
                  </a:cubicBezTo>
                  <a:cubicBezTo>
                    <a:pt x="137319" y="269081"/>
                    <a:pt x="137774" y="272385"/>
                    <a:pt x="135731" y="273844"/>
                  </a:cubicBezTo>
                  <a:cubicBezTo>
                    <a:pt x="131646" y="276762"/>
                    <a:pt x="126460" y="278413"/>
                    <a:pt x="121444" y="278606"/>
                  </a:cubicBezTo>
                  <a:lnTo>
                    <a:pt x="59531" y="280988"/>
                  </a:lnTo>
                  <a:cubicBezTo>
                    <a:pt x="54769" y="282575"/>
                    <a:pt x="49421" y="282965"/>
                    <a:pt x="45244" y="285750"/>
                  </a:cubicBezTo>
                  <a:cubicBezTo>
                    <a:pt x="42863" y="287338"/>
                    <a:pt x="38100" y="287651"/>
                    <a:pt x="38100" y="290513"/>
                  </a:cubicBezTo>
                  <a:cubicBezTo>
                    <a:pt x="38100" y="293023"/>
                    <a:pt x="42937" y="289120"/>
                    <a:pt x="45244" y="288131"/>
                  </a:cubicBezTo>
                  <a:cubicBezTo>
                    <a:pt x="48507" y="286733"/>
                    <a:pt x="51243" y="283776"/>
                    <a:pt x="54769" y="283369"/>
                  </a:cubicBezTo>
                  <a:cubicBezTo>
                    <a:pt x="72134" y="281366"/>
                    <a:pt x="89694" y="281782"/>
                    <a:pt x="107156" y="280988"/>
                  </a:cubicBezTo>
                  <a:cubicBezTo>
                    <a:pt x="128587" y="281782"/>
                    <a:pt x="150078" y="281588"/>
                    <a:pt x="171450" y="283369"/>
                  </a:cubicBezTo>
                  <a:cubicBezTo>
                    <a:pt x="173951" y="283577"/>
                    <a:pt x="166720" y="285060"/>
                    <a:pt x="164306" y="285750"/>
                  </a:cubicBezTo>
                  <a:cubicBezTo>
                    <a:pt x="161159" y="286649"/>
                    <a:pt x="157928" y="287232"/>
                    <a:pt x="154781" y="288131"/>
                  </a:cubicBezTo>
                  <a:cubicBezTo>
                    <a:pt x="152368" y="288821"/>
                    <a:pt x="150135" y="290263"/>
                    <a:pt x="147638" y="290513"/>
                  </a:cubicBezTo>
                  <a:cubicBezTo>
                    <a:pt x="134188" y="291858"/>
                    <a:pt x="120650" y="292100"/>
                    <a:pt x="107156" y="292894"/>
                  </a:cubicBezTo>
                  <a:cubicBezTo>
                    <a:pt x="104775" y="293688"/>
                    <a:pt x="97503" y="295275"/>
                    <a:pt x="100013" y="295275"/>
                  </a:cubicBezTo>
                  <a:cubicBezTo>
                    <a:pt x="104841" y="295275"/>
                    <a:pt x="109616" y="294065"/>
                    <a:pt x="114300" y="292894"/>
                  </a:cubicBezTo>
                  <a:cubicBezTo>
                    <a:pt x="119170" y="291676"/>
                    <a:pt x="128588" y="288131"/>
                    <a:pt x="128588" y="288131"/>
                  </a:cubicBezTo>
                  <a:cubicBezTo>
                    <a:pt x="144818" y="293543"/>
                    <a:pt x="124831" y="286723"/>
                    <a:pt x="147638" y="295275"/>
                  </a:cubicBezTo>
                  <a:cubicBezTo>
                    <a:pt x="154470" y="297837"/>
                    <a:pt x="156801" y="298161"/>
                    <a:pt x="164306" y="300038"/>
                  </a:cubicBezTo>
                  <a:cubicBezTo>
                    <a:pt x="182270" y="294048"/>
                    <a:pt x="160121" y="302129"/>
                    <a:pt x="178594" y="292894"/>
                  </a:cubicBezTo>
                  <a:cubicBezTo>
                    <a:pt x="180839" y="291772"/>
                    <a:pt x="183357" y="291307"/>
                    <a:pt x="185738" y="290513"/>
                  </a:cubicBezTo>
                  <a:cubicBezTo>
                    <a:pt x="188119" y="288925"/>
                    <a:pt x="190251" y="286877"/>
                    <a:pt x="192881" y="285750"/>
                  </a:cubicBezTo>
                  <a:cubicBezTo>
                    <a:pt x="198493" y="283345"/>
                    <a:pt x="215215" y="281539"/>
                    <a:pt x="219075" y="280988"/>
                  </a:cubicBezTo>
                  <a:cubicBezTo>
                    <a:pt x="236078" y="275320"/>
                    <a:pt x="230578" y="280402"/>
                    <a:pt x="238125" y="269081"/>
                  </a:cubicBezTo>
                  <a:cubicBezTo>
                    <a:pt x="238919" y="263525"/>
                    <a:pt x="239652" y="257960"/>
                    <a:pt x="240506" y="252413"/>
                  </a:cubicBezTo>
                  <a:cubicBezTo>
                    <a:pt x="241240" y="247641"/>
                    <a:pt x="242888" y="242953"/>
                    <a:pt x="242888" y="238125"/>
                  </a:cubicBezTo>
                  <a:cubicBezTo>
                    <a:pt x="242888" y="223816"/>
                    <a:pt x="242530" y="209429"/>
                    <a:pt x="240506" y="195263"/>
                  </a:cubicBezTo>
                  <a:cubicBezTo>
                    <a:pt x="240101" y="192430"/>
                    <a:pt x="237576" y="190318"/>
                    <a:pt x="235744" y="188119"/>
                  </a:cubicBezTo>
                  <a:cubicBezTo>
                    <a:pt x="233588" y="185532"/>
                    <a:pt x="230756" y="183562"/>
                    <a:pt x="228600" y="180975"/>
                  </a:cubicBezTo>
                  <a:cubicBezTo>
                    <a:pt x="218679" y="169069"/>
                    <a:pt x="229791" y="177799"/>
                    <a:pt x="216694" y="169069"/>
                  </a:cubicBezTo>
                  <a:cubicBezTo>
                    <a:pt x="213181" y="163800"/>
                    <a:pt x="210286" y="158447"/>
                    <a:pt x="204788" y="154781"/>
                  </a:cubicBezTo>
                  <a:cubicBezTo>
                    <a:pt x="202699" y="153389"/>
                    <a:pt x="199929" y="153439"/>
                    <a:pt x="197644" y="152400"/>
                  </a:cubicBezTo>
                  <a:cubicBezTo>
                    <a:pt x="191181" y="149462"/>
                    <a:pt x="185329" y="145120"/>
                    <a:pt x="178594" y="142875"/>
                  </a:cubicBezTo>
                  <a:lnTo>
                    <a:pt x="164306" y="138113"/>
                  </a:lnTo>
                  <a:cubicBezTo>
                    <a:pt x="161925" y="137319"/>
                    <a:pt x="159624" y="136223"/>
                    <a:pt x="157163" y="135731"/>
                  </a:cubicBezTo>
                  <a:cubicBezTo>
                    <a:pt x="153194" y="134937"/>
                    <a:pt x="149207" y="134228"/>
                    <a:pt x="145256" y="133350"/>
                  </a:cubicBezTo>
                  <a:cubicBezTo>
                    <a:pt x="142061" y="132640"/>
                    <a:pt x="138940" y="131611"/>
                    <a:pt x="135731" y="130969"/>
                  </a:cubicBezTo>
                  <a:cubicBezTo>
                    <a:pt x="130997" y="130022"/>
                    <a:pt x="126206" y="129382"/>
                    <a:pt x="121444" y="128588"/>
                  </a:cubicBezTo>
                  <a:cubicBezTo>
                    <a:pt x="116681" y="127000"/>
                    <a:pt x="112026" y="125042"/>
                    <a:pt x="107156" y="123825"/>
                  </a:cubicBezTo>
                  <a:cubicBezTo>
                    <a:pt x="95196" y="120835"/>
                    <a:pt x="100736" y="122479"/>
                    <a:pt x="90488" y="119063"/>
                  </a:cubicBezTo>
                  <a:cubicBezTo>
                    <a:pt x="77787" y="100012"/>
                    <a:pt x="94457" y="123032"/>
                    <a:pt x="78581" y="107156"/>
                  </a:cubicBezTo>
                  <a:cubicBezTo>
                    <a:pt x="76558" y="105133"/>
                    <a:pt x="75651" y="102211"/>
                    <a:pt x="73819" y="100013"/>
                  </a:cubicBezTo>
                  <a:cubicBezTo>
                    <a:pt x="71663" y="97426"/>
                    <a:pt x="68743" y="95527"/>
                    <a:pt x="66675" y="92869"/>
                  </a:cubicBezTo>
                  <a:cubicBezTo>
                    <a:pt x="63161" y="88351"/>
                    <a:pt x="57150" y="78581"/>
                    <a:pt x="57150" y="78581"/>
                  </a:cubicBezTo>
                  <a:cubicBezTo>
                    <a:pt x="56356" y="76200"/>
                    <a:pt x="55758" y="73745"/>
                    <a:pt x="54769" y="71438"/>
                  </a:cubicBezTo>
                  <a:cubicBezTo>
                    <a:pt x="52445" y="66015"/>
                    <a:pt x="46365" y="60792"/>
                    <a:pt x="52388" y="54769"/>
                  </a:cubicBezTo>
                  <a:cubicBezTo>
                    <a:pt x="54163" y="52994"/>
                    <a:pt x="57150" y="53182"/>
                    <a:pt x="59531" y="52388"/>
                  </a:cubicBezTo>
                  <a:cubicBezTo>
                    <a:pt x="75758" y="41569"/>
                    <a:pt x="62115" y="48982"/>
                    <a:pt x="97631" y="45244"/>
                  </a:cubicBezTo>
                  <a:cubicBezTo>
                    <a:pt x="102433" y="44739"/>
                    <a:pt x="107117" y="43369"/>
                    <a:pt x="111919" y="42863"/>
                  </a:cubicBezTo>
                  <a:cubicBezTo>
                    <a:pt x="122211" y="41779"/>
                    <a:pt x="132556" y="41275"/>
                    <a:pt x="142875" y="40481"/>
                  </a:cubicBezTo>
                  <a:cubicBezTo>
                    <a:pt x="148995" y="38441"/>
                    <a:pt x="152966" y="36915"/>
                    <a:pt x="159544" y="35719"/>
                  </a:cubicBezTo>
                  <a:cubicBezTo>
                    <a:pt x="190812" y="30035"/>
                    <a:pt x="164145" y="36356"/>
                    <a:pt x="185738" y="30956"/>
                  </a:cubicBezTo>
                  <a:cubicBezTo>
                    <a:pt x="185738" y="30956"/>
                    <a:pt x="179422" y="32696"/>
                    <a:pt x="176213" y="33338"/>
                  </a:cubicBezTo>
                  <a:cubicBezTo>
                    <a:pt x="171478" y="34285"/>
                    <a:pt x="166609" y="34548"/>
                    <a:pt x="161925" y="35719"/>
                  </a:cubicBezTo>
                  <a:cubicBezTo>
                    <a:pt x="157055" y="36936"/>
                    <a:pt x="152590" y="39656"/>
                    <a:pt x="147638" y="40481"/>
                  </a:cubicBezTo>
                  <a:cubicBezTo>
                    <a:pt x="130874" y="43276"/>
                    <a:pt x="137931" y="41336"/>
                    <a:pt x="126206" y="45244"/>
                  </a:cubicBezTo>
                  <a:cubicBezTo>
                    <a:pt x="118269" y="44450"/>
                    <a:pt x="110167" y="44657"/>
                    <a:pt x="102394" y="42863"/>
                  </a:cubicBezTo>
                  <a:cubicBezTo>
                    <a:pt x="99605" y="42219"/>
                    <a:pt x="97865" y="39262"/>
                    <a:pt x="95250" y="38100"/>
                  </a:cubicBezTo>
                  <a:cubicBezTo>
                    <a:pt x="90663" y="36061"/>
                    <a:pt x="80963" y="33338"/>
                    <a:pt x="80963" y="33338"/>
                  </a:cubicBezTo>
                  <a:cubicBezTo>
                    <a:pt x="71438" y="34132"/>
                    <a:pt x="61862" y="34456"/>
                    <a:pt x="52388" y="35719"/>
                  </a:cubicBezTo>
                  <a:cubicBezTo>
                    <a:pt x="49900" y="36051"/>
                    <a:pt x="47679" y="37491"/>
                    <a:pt x="45244" y="38100"/>
                  </a:cubicBezTo>
                  <a:cubicBezTo>
                    <a:pt x="41318" y="39082"/>
                    <a:pt x="37243" y="39416"/>
                    <a:pt x="33338" y="40481"/>
                  </a:cubicBezTo>
                  <a:cubicBezTo>
                    <a:pt x="28495" y="41802"/>
                    <a:pt x="23813" y="43656"/>
                    <a:pt x="19050" y="45244"/>
                  </a:cubicBezTo>
                  <a:lnTo>
                    <a:pt x="11906" y="47625"/>
                  </a:lnTo>
                  <a:cubicBezTo>
                    <a:pt x="9525" y="50006"/>
                    <a:pt x="6919" y="52182"/>
                    <a:pt x="4763" y="54769"/>
                  </a:cubicBezTo>
                  <a:cubicBezTo>
                    <a:pt x="2931" y="56968"/>
                    <a:pt x="0" y="61913"/>
                    <a:pt x="0" y="61913"/>
                  </a:cubicBezTo>
                </a:path>
              </a:pathLst>
            </a:custGeom>
            <a:no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858887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robo\work\Design Archive\Presentations\EchoPos\Outs\Kurumsal Sunum\Sunum PNGs\14a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6878"/>
            <a:ext cx="7452320" cy="20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robo\work\Design Archive\Presentations\EchoPos\Outs\Kurumsal Sunum\Sunum PNGs\14a_Title 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17295"/>
            <a:ext cx="6120680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017664" y="1034965"/>
            <a:ext cx="289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 W9</a:t>
            </a:r>
            <a:r>
              <a:rPr lang="en-US" dirty="0">
                <a:solidFill>
                  <a:schemeClr val="bg1"/>
                </a:solidFill>
                <a:latin typeface="Gotham Rounded Bold" pitchFamily="50" charset="0"/>
              </a:rPr>
              <a:t> PCPOS </a:t>
            </a:r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MODEL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267744" y="1635646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Operating System: Windows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7 ,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Windows 10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(Trial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Version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, WIN SQL Express, WIN SQL Light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Central Processing Unit: Intel Celeron J1900 Quad Core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Fanless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CPU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Memory: 4GB Ram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Disc: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128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GB SSD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Monitor: 1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5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’’ Touch Screen LCD (1024x768),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Capacitive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Touch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Customer Indicator: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9.7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’’ IPS Panel TFT LCD Monitor/Supports images and videos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D6E0D025-1372-42E7-9BCF-1B30DC4FF724}"/>
              </a:ext>
            </a:extLst>
          </p:cNvPr>
          <p:cNvGrpSpPr/>
          <p:nvPr/>
        </p:nvGrpSpPr>
        <p:grpSpPr>
          <a:xfrm>
            <a:off x="3898106" y="3247975"/>
            <a:ext cx="292894" cy="362000"/>
            <a:chOff x="3898106" y="3247975"/>
            <a:chExt cx="292894" cy="362000"/>
          </a:xfrm>
        </p:grpSpPr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5AB4589A-A49B-4AAB-943F-1AF676B9507E}"/>
                </a:ext>
              </a:extLst>
            </p:cNvPr>
            <p:cNvSpPr/>
            <p:nvPr/>
          </p:nvSpPr>
          <p:spPr>
            <a:xfrm>
              <a:off x="3898106" y="3247975"/>
              <a:ext cx="290513" cy="362000"/>
            </a:xfrm>
            <a:custGeom>
              <a:avLst/>
              <a:gdLst>
                <a:gd name="connsiteX0" fmla="*/ 73819 w 290513"/>
                <a:gd name="connsiteY0" fmla="*/ 100063 h 362000"/>
                <a:gd name="connsiteX1" fmla="*/ 85725 w 290513"/>
                <a:gd name="connsiteY1" fmla="*/ 92919 h 362000"/>
                <a:gd name="connsiteX2" fmla="*/ 92869 w 290513"/>
                <a:gd name="connsiteY2" fmla="*/ 90538 h 362000"/>
                <a:gd name="connsiteX3" fmla="*/ 104775 w 290513"/>
                <a:gd name="connsiteY3" fmla="*/ 85775 h 362000"/>
                <a:gd name="connsiteX4" fmla="*/ 119063 w 290513"/>
                <a:gd name="connsiteY4" fmla="*/ 81013 h 362000"/>
                <a:gd name="connsiteX5" fmla="*/ 73819 w 290513"/>
                <a:gd name="connsiteY5" fmla="*/ 78631 h 362000"/>
                <a:gd name="connsiteX6" fmla="*/ 64294 w 290513"/>
                <a:gd name="connsiteY6" fmla="*/ 76250 h 362000"/>
                <a:gd name="connsiteX7" fmla="*/ 57150 w 290513"/>
                <a:gd name="connsiteY7" fmla="*/ 71488 h 362000"/>
                <a:gd name="connsiteX8" fmla="*/ 61913 w 290513"/>
                <a:gd name="connsiteY8" fmla="*/ 64344 h 362000"/>
                <a:gd name="connsiteX9" fmla="*/ 64294 w 290513"/>
                <a:gd name="connsiteY9" fmla="*/ 61963 h 362000"/>
                <a:gd name="connsiteX10" fmla="*/ 66675 w 290513"/>
                <a:gd name="connsiteY10" fmla="*/ 54819 h 362000"/>
                <a:gd name="connsiteX11" fmla="*/ 73819 w 290513"/>
                <a:gd name="connsiteY11" fmla="*/ 50056 h 362000"/>
                <a:gd name="connsiteX12" fmla="*/ 80963 w 290513"/>
                <a:gd name="connsiteY12" fmla="*/ 47675 h 362000"/>
                <a:gd name="connsiteX13" fmla="*/ 114300 w 290513"/>
                <a:gd name="connsiteY13" fmla="*/ 42913 h 362000"/>
                <a:gd name="connsiteX14" fmla="*/ 135732 w 290513"/>
                <a:gd name="connsiteY14" fmla="*/ 35769 h 362000"/>
                <a:gd name="connsiteX15" fmla="*/ 142875 w 290513"/>
                <a:gd name="connsiteY15" fmla="*/ 33388 h 362000"/>
                <a:gd name="connsiteX16" fmla="*/ 173832 w 290513"/>
                <a:gd name="connsiteY16" fmla="*/ 31006 h 362000"/>
                <a:gd name="connsiteX17" fmla="*/ 192882 w 290513"/>
                <a:gd name="connsiteY17" fmla="*/ 26244 h 362000"/>
                <a:gd name="connsiteX18" fmla="*/ 202407 w 290513"/>
                <a:gd name="connsiteY18" fmla="*/ 23863 h 362000"/>
                <a:gd name="connsiteX19" fmla="*/ 209550 w 290513"/>
                <a:gd name="connsiteY19" fmla="*/ 21481 h 362000"/>
                <a:gd name="connsiteX20" fmla="*/ 242888 w 290513"/>
                <a:gd name="connsiteY20" fmla="*/ 19100 h 362000"/>
                <a:gd name="connsiteX21" fmla="*/ 257175 w 290513"/>
                <a:gd name="connsiteY21" fmla="*/ 14338 h 362000"/>
                <a:gd name="connsiteX22" fmla="*/ 271463 w 290513"/>
                <a:gd name="connsiteY22" fmla="*/ 4813 h 362000"/>
                <a:gd name="connsiteX23" fmla="*/ 264319 w 290513"/>
                <a:gd name="connsiteY23" fmla="*/ 2431 h 362000"/>
                <a:gd name="connsiteX24" fmla="*/ 209550 w 290513"/>
                <a:gd name="connsiteY24" fmla="*/ 2431 h 362000"/>
                <a:gd name="connsiteX25" fmla="*/ 197644 w 290513"/>
                <a:gd name="connsiteY25" fmla="*/ 16719 h 362000"/>
                <a:gd name="connsiteX26" fmla="*/ 185738 w 290513"/>
                <a:gd name="connsiteY26" fmla="*/ 19100 h 362000"/>
                <a:gd name="connsiteX27" fmla="*/ 176213 w 290513"/>
                <a:gd name="connsiteY27" fmla="*/ 21481 h 362000"/>
                <a:gd name="connsiteX28" fmla="*/ 154782 w 290513"/>
                <a:gd name="connsiteY28" fmla="*/ 28625 h 362000"/>
                <a:gd name="connsiteX29" fmla="*/ 147638 w 290513"/>
                <a:gd name="connsiteY29" fmla="*/ 31006 h 362000"/>
                <a:gd name="connsiteX30" fmla="*/ 126207 w 290513"/>
                <a:gd name="connsiteY30" fmla="*/ 40531 h 362000"/>
                <a:gd name="connsiteX31" fmla="*/ 111919 w 290513"/>
                <a:gd name="connsiteY31" fmla="*/ 45294 h 362000"/>
                <a:gd name="connsiteX32" fmla="*/ 78582 w 290513"/>
                <a:gd name="connsiteY32" fmla="*/ 50056 h 362000"/>
                <a:gd name="connsiteX33" fmla="*/ 61913 w 290513"/>
                <a:gd name="connsiteY33" fmla="*/ 54819 h 362000"/>
                <a:gd name="connsiteX34" fmla="*/ 47625 w 290513"/>
                <a:gd name="connsiteY34" fmla="*/ 59581 h 362000"/>
                <a:gd name="connsiteX35" fmla="*/ 40482 w 290513"/>
                <a:gd name="connsiteY35" fmla="*/ 61963 h 362000"/>
                <a:gd name="connsiteX36" fmla="*/ 26194 w 290513"/>
                <a:gd name="connsiteY36" fmla="*/ 71488 h 362000"/>
                <a:gd name="connsiteX37" fmla="*/ 19050 w 290513"/>
                <a:gd name="connsiteY37" fmla="*/ 76250 h 362000"/>
                <a:gd name="connsiteX38" fmla="*/ 21432 w 290513"/>
                <a:gd name="connsiteY38" fmla="*/ 85775 h 362000"/>
                <a:gd name="connsiteX39" fmla="*/ 26194 w 290513"/>
                <a:gd name="connsiteY39" fmla="*/ 92919 h 362000"/>
                <a:gd name="connsiteX40" fmla="*/ 28575 w 290513"/>
                <a:gd name="connsiteY40" fmla="*/ 104825 h 362000"/>
                <a:gd name="connsiteX41" fmla="*/ 26194 w 290513"/>
                <a:gd name="connsiteY41" fmla="*/ 178644 h 362000"/>
                <a:gd name="connsiteX42" fmla="*/ 21432 w 290513"/>
                <a:gd name="connsiteY42" fmla="*/ 164356 h 362000"/>
                <a:gd name="connsiteX43" fmla="*/ 19050 w 290513"/>
                <a:gd name="connsiteY43" fmla="*/ 152450 h 362000"/>
                <a:gd name="connsiteX44" fmla="*/ 16669 w 290513"/>
                <a:gd name="connsiteY44" fmla="*/ 128638 h 362000"/>
                <a:gd name="connsiteX45" fmla="*/ 11907 w 290513"/>
                <a:gd name="connsiteY45" fmla="*/ 259606 h 362000"/>
                <a:gd name="connsiteX46" fmla="*/ 9525 w 290513"/>
                <a:gd name="connsiteY46" fmla="*/ 266750 h 362000"/>
                <a:gd name="connsiteX47" fmla="*/ 2382 w 290513"/>
                <a:gd name="connsiteY47" fmla="*/ 295325 h 362000"/>
                <a:gd name="connsiteX48" fmla="*/ 0 w 290513"/>
                <a:gd name="connsiteY48" fmla="*/ 302469 h 362000"/>
                <a:gd name="connsiteX49" fmla="*/ 7144 w 290513"/>
                <a:gd name="connsiteY49" fmla="*/ 340569 h 362000"/>
                <a:gd name="connsiteX50" fmla="*/ 11907 w 290513"/>
                <a:gd name="connsiteY50" fmla="*/ 354856 h 362000"/>
                <a:gd name="connsiteX51" fmla="*/ 14288 w 290513"/>
                <a:gd name="connsiteY51" fmla="*/ 362000 h 362000"/>
                <a:gd name="connsiteX52" fmla="*/ 21432 w 290513"/>
                <a:gd name="connsiteY52" fmla="*/ 347713 h 362000"/>
                <a:gd name="connsiteX53" fmla="*/ 26194 w 290513"/>
                <a:gd name="connsiteY53" fmla="*/ 340569 h 362000"/>
                <a:gd name="connsiteX54" fmla="*/ 30957 w 290513"/>
                <a:gd name="connsiteY54" fmla="*/ 319138 h 362000"/>
                <a:gd name="connsiteX55" fmla="*/ 28575 w 290513"/>
                <a:gd name="connsiteY55" fmla="*/ 281038 h 362000"/>
                <a:gd name="connsiteX56" fmla="*/ 26194 w 290513"/>
                <a:gd name="connsiteY56" fmla="*/ 273894 h 362000"/>
                <a:gd name="connsiteX57" fmla="*/ 21432 w 290513"/>
                <a:gd name="connsiteY57" fmla="*/ 252463 h 362000"/>
                <a:gd name="connsiteX58" fmla="*/ 23813 w 290513"/>
                <a:gd name="connsiteY58" fmla="*/ 223888 h 362000"/>
                <a:gd name="connsiteX59" fmla="*/ 28575 w 290513"/>
                <a:gd name="connsiteY59" fmla="*/ 242938 h 362000"/>
                <a:gd name="connsiteX60" fmla="*/ 30957 w 290513"/>
                <a:gd name="connsiteY60" fmla="*/ 254844 h 362000"/>
                <a:gd name="connsiteX61" fmla="*/ 35719 w 290513"/>
                <a:gd name="connsiteY61" fmla="*/ 264369 h 362000"/>
                <a:gd name="connsiteX62" fmla="*/ 40482 w 290513"/>
                <a:gd name="connsiteY62" fmla="*/ 278656 h 362000"/>
                <a:gd name="connsiteX63" fmla="*/ 45244 w 290513"/>
                <a:gd name="connsiteY63" fmla="*/ 302469 h 362000"/>
                <a:gd name="connsiteX64" fmla="*/ 47625 w 290513"/>
                <a:gd name="connsiteY64" fmla="*/ 309613 h 362000"/>
                <a:gd name="connsiteX65" fmla="*/ 54769 w 290513"/>
                <a:gd name="connsiteY65" fmla="*/ 316756 h 362000"/>
                <a:gd name="connsiteX66" fmla="*/ 64294 w 290513"/>
                <a:gd name="connsiteY66" fmla="*/ 338188 h 362000"/>
                <a:gd name="connsiteX67" fmla="*/ 66675 w 290513"/>
                <a:gd name="connsiteY67" fmla="*/ 347713 h 362000"/>
                <a:gd name="connsiteX68" fmla="*/ 64294 w 290513"/>
                <a:gd name="connsiteY68" fmla="*/ 269131 h 362000"/>
                <a:gd name="connsiteX69" fmla="*/ 61913 w 290513"/>
                <a:gd name="connsiteY69" fmla="*/ 254844 h 362000"/>
                <a:gd name="connsiteX70" fmla="*/ 59532 w 290513"/>
                <a:gd name="connsiteY70" fmla="*/ 235794 h 362000"/>
                <a:gd name="connsiteX71" fmla="*/ 57150 w 290513"/>
                <a:gd name="connsiteY71" fmla="*/ 228650 h 362000"/>
                <a:gd name="connsiteX72" fmla="*/ 54769 w 290513"/>
                <a:gd name="connsiteY72" fmla="*/ 219125 h 362000"/>
                <a:gd name="connsiteX73" fmla="*/ 52388 w 290513"/>
                <a:gd name="connsiteY73" fmla="*/ 202456 h 362000"/>
                <a:gd name="connsiteX74" fmla="*/ 50007 w 290513"/>
                <a:gd name="connsiteY74" fmla="*/ 135781 h 362000"/>
                <a:gd name="connsiteX75" fmla="*/ 45244 w 290513"/>
                <a:gd name="connsiteY75" fmla="*/ 142925 h 362000"/>
                <a:gd name="connsiteX76" fmla="*/ 40482 w 290513"/>
                <a:gd name="connsiteY76" fmla="*/ 154831 h 362000"/>
                <a:gd name="connsiteX77" fmla="*/ 38100 w 290513"/>
                <a:gd name="connsiteY77" fmla="*/ 166738 h 362000"/>
                <a:gd name="connsiteX78" fmla="*/ 35719 w 290513"/>
                <a:gd name="connsiteY78" fmla="*/ 173881 h 362000"/>
                <a:gd name="connsiteX79" fmla="*/ 33338 w 290513"/>
                <a:gd name="connsiteY79" fmla="*/ 183406 h 362000"/>
                <a:gd name="connsiteX80" fmla="*/ 35719 w 290513"/>
                <a:gd name="connsiteY80" fmla="*/ 211981 h 362000"/>
                <a:gd name="connsiteX81" fmla="*/ 42863 w 290513"/>
                <a:gd name="connsiteY81" fmla="*/ 216744 h 362000"/>
                <a:gd name="connsiteX82" fmla="*/ 52388 w 290513"/>
                <a:gd name="connsiteY82" fmla="*/ 207219 h 362000"/>
                <a:gd name="connsiteX83" fmla="*/ 57150 w 290513"/>
                <a:gd name="connsiteY83" fmla="*/ 197694 h 362000"/>
                <a:gd name="connsiteX84" fmla="*/ 64294 w 290513"/>
                <a:gd name="connsiteY84" fmla="*/ 188169 h 362000"/>
                <a:gd name="connsiteX85" fmla="*/ 66675 w 290513"/>
                <a:gd name="connsiteY85" fmla="*/ 176263 h 362000"/>
                <a:gd name="connsiteX86" fmla="*/ 69057 w 290513"/>
                <a:gd name="connsiteY86" fmla="*/ 169119 h 362000"/>
                <a:gd name="connsiteX87" fmla="*/ 71438 w 290513"/>
                <a:gd name="connsiteY87" fmla="*/ 159594 h 362000"/>
                <a:gd name="connsiteX88" fmla="*/ 78582 w 290513"/>
                <a:gd name="connsiteY88" fmla="*/ 138163 h 362000"/>
                <a:gd name="connsiteX89" fmla="*/ 97632 w 290513"/>
                <a:gd name="connsiteY89" fmla="*/ 92919 h 362000"/>
                <a:gd name="connsiteX90" fmla="*/ 107157 w 290513"/>
                <a:gd name="connsiteY90" fmla="*/ 95300 h 362000"/>
                <a:gd name="connsiteX91" fmla="*/ 130969 w 290513"/>
                <a:gd name="connsiteY91" fmla="*/ 92919 h 362000"/>
                <a:gd name="connsiteX92" fmla="*/ 138113 w 290513"/>
                <a:gd name="connsiteY92" fmla="*/ 88156 h 362000"/>
                <a:gd name="connsiteX93" fmla="*/ 152400 w 290513"/>
                <a:gd name="connsiteY93" fmla="*/ 83394 h 362000"/>
                <a:gd name="connsiteX94" fmla="*/ 159544 w 290513"/>
                <a:gd name="connsiteY94" fmla="*/ 81013 h 362000"/>
                <a:gd name="connsiteX95" fmla="*/ 166688 w 290513"/>
                <a:gd name="connsiteY95" fmla="*/ 78631 h 362000"/>
                <a:gd name="connsiteX96" fmla="*/ 188119 w 290513"/>
                <a:gd name="connsiteY96" fmla="*/ 66725 h 362000"/>
                <a:gd name="connsiteX97" fmla="*/ 195263 w 290513"/>
                <a:gd name="connsiteY97" fmla="*/ 64344 h 362000"/>
                <a:gd name="connsiteX98" fmla="*/ 188119 w 290513"/>
                <a:gd name="connsiteY98" fmla="*/ 61963 h 362000"/>
                <a:gd name="connsiteX99" fmla="*/ 180975 w 290513"/>
                <a:gd name="connsiteY99" fmla="*/ 64344 h 362000"/>
                <a:gd name="connsiteX100" fmla="*/ 171450 w 290513"/>
                <a:gd name="connsiteY100" fmla="*/ 66725 h 362000"/>
                <a:gd name="connsiteX101" fmla="*/ 152400 w 290513"/>
                <a:gd name="connsiteY101" fmla="*/ 73869 h 362000"/>
                <a:gd name="connsiteX102" fmla="*/ 145257 w 290513"/>
                <a:gd name="connsiteY102" fmla="*/ 78631 h 362000"/>
                <a:gd name="connsiteX103" fmla="*/ 130969 w 290513"/>
                <a:gd name="connsiteY103" fmla="*/ 83394 h 362000"/>
                <a:gd name="connsiteX104" fmla="*/ 123825 w 290513"/>
                <a:gd name="connsiteY104" fmla="*/ 85775 h 362000"/>
                <a:gd name="connsiteX105" fmla="*/ 114300 w 290513"/>
                <a:gd name="connsiteY105" fmla="*/ 90538 h 362000"/>
                <a:gd name="connsiteX106" fmla="*/ 102394 w 290513"/>
                <a:gd name="connsiteY106" fmla="*/ 92919 h 362000"/>
                <a:gd name="connsiteX107" fmla="*/ 88107 w 290513"/>
                <a:gd name="connsiteY107" fmla="*/ 97681 h 362000"/>
                <a:gd name="connsiteX108" fmla="*/ 100013 w 290513"/>
                <a:gd name="connsiteY108" fmla="*/ 83394 h 362000"/>
                <a:gd name="connsiteX109" fmla="*/ 107157 w 290513"/>
                <a:gd name="connsiteY109" fmla="*/ 81013 h 362000"/>
                <a:gd name="connsiteX110" fmla="*/ 114300 w 290513"/>
                <a:gd name="connsiteY110" fmla="*/ 76250 h 362000"/>
                <a:gd name="connsiteX111" fmla="*/ 123825 w 290513"/>
                <a:gd name="connsiteY111" fmla="*/ 73869 h 362000"/>
                <a:gd name="connsiteX112" fmla="*/ 138113 w 290513"/>
                <a:gd name="connsiteY112" fmla="*/ 69106 h 362000"/>
                <a:gd name="connsiteX113" fmla="*/ 145257 w 290513"/>
                <a:gd name="connsiteY113" fmla="*/ 66725 h 362000"/>
                <a:gd name="connsiteX114" fmla="*/ 159544 w 290513"/>
                <a:gd name="connsiteY114" fmla="*/ 59581 h 362000"/>
                <a:gd name="connsiteX115" fmla="*/ 169069 w 290513"/>
                <a:gd name="connsiteY115" fmla="*/ 54819 h 362000"/>
                <a:gd name="connsiteX116" fmla="*/ 178594 w 290513"/>
                <a:gd name="connsiteY116" fmla="*/ 52438 h 362000"/>
                <a:gd name="connsiteX117" fmla="*/ 185738 w 290513"/>
                <a:gd name="connsiteY117" fmla="*/ 50056 h 362000"/>
                <a:gd name="connsiteX118" fmla="*/ 216694 w 290513"/>
                <a:gd name="connsiteY118" fmla="*/ 47675 h 362000"/>
                <a:gd name="connsiteX119" fmla="*/ 261938 w 290513"/>
                <a:gd name="connsiteY119" fmla="*/ 50056 h 362000"/>
                <a:gd name="connsiteX120" fmla="*/ 285750 w 290513"/>
                <a:gd name="connsiteY120" fmla="*/ 52438 h 362000"/>
                <a:gd name="connsiteX121" fmla="*/ 288132 w 290513"/>
                <a:gd name="connsiteY121" fmla="*/ 45294 h 362000"/>
                <a:gd name="connsiteX122" fmla="*/ 290513 w 290513"/>
                <a:gd name="connsiteY122" fmla="*/ 14338 h 362000"/>
                <a:gd name="connsiteX123" fmla="*/ 288132 w 290513"/>
                <a:gd name="connsiteY123" fmla="*/ 85775 h 362000"/>
                <a:gd name="connsiteX124" fmla="*/ 285750 w 290513"/>
                <a:gd name="connsiteY124" fmla="*/ 100063 h 362000"/>
                <a:gd name="connsiteX125" fmla="*/ 283369 w 290513"/>
                <a:gd name="connsiteY125" fmla="*/ 116731 h 362000"/>
                <a:gd name="connsiteX126" fmla="*/ 280988 w 290513"/>
                <a:gd name="connsiteY126" fmla="*/ 123875 h 362000"/>
                <a:gd name="connsiteX127" fmla="*/ 276225 w 290513"/>
                <a:gd name="connsiteY127" fmla="*/ 140544 h 362000"/>
                <a:gd name="connsiteX128" fmla="*/ 271463 w 290513"/>
                <a:gd name="connsiteY128" fmla="*/ 195313 h 362000"/>
                <a:gd name="connsiteX129" fmla="*/ 266700 w 290513"/>
                <a:gd name="connsiteY129" fmla="*/ 238175 h 362000"/>
                <a:gd name="connsiteX130" fmla="*/ 264319 w 290513"/>
                <a:gd name="connsiteY130" fmla="*/ 254844 h 362000"/>
                <a:gd name="connsiteX131" fmla="*/ 261938 w 290513"/>
                <a:gd name="connsiteY131" fmla="*/ 297706 h 362000"/>
                <a:gd name="connsiteX132" fmla="*/ 254794 w 290513"/>
                <a:gd name="connsiteY132" fmla="*/ 300088 h 362000"/>
                <a:gd name="connsiteX133" fmla="*/ 235744 w 290513"/>
                <a:gd name="connsiteY133" fmla="*/ 304850 h 362000"/>
                <a:gd name="connsiteX134" fmla="*/ 226219 w 290513"/>
                <a:gd name="connsiteY134" fmla="*/ 307231 h 362000"/>
                <a:gd name="connsiteX135" fmla="*/ 204788 w 290513"/>
                <a:gd name="connsiteY135" fmla="*/ 309613 h 362000"/>
                <a:gd name="connsiteX136" fmla="*/ 178594 w 290513"/>
                <a:gd name="connsiteY136" fmla="*/ 311994 h 362000"/>
                <a:gd name="connsiteX137" fmla="*/ 147638 w 290513"/>
                <a:gd name="connsiteY137" fmla="*/ 316756 h 362000"/>
                <a:gd name="connsiteX138" fmla="*/ 135732 w 290513"/>
                <a:gd name="connsiteY138" fmla="*/ 319138 h 362000"/>
                <a:gd name="connsiteX139" fmla="*/ 107157 w 290513"/>
                <a:gd name="connsiteY139" fmla="*/ 321519 h 362000"/>
                <a:gd name="connsiteX140" fmla="*/ 85725 w 290513"/>
                <a:gd name="connsiteY140" fmla="*/ 331044 h 362000"/>
                <a:gd name="connsiteX141" fmla="*/ 78582 w 290513"/>
                <a:gd name="connsiteY141" fmla="*/ 333425 h 362000"/>
                <a:gd name="connsiteX142" fmla="*/ 71438 w 290513"/>
                <a:gd name="connsiteY142" fmla="*/ 335806 h 362000"/>
                <a:gd name="connsiteX143" fmla="*/ 42863 w 290513"/>
                <a:gd name="connsiteY143" fmla="*/ 350094 h 362000"/>
                <a:gd name="connsiteX144" fmla="*/ 35719 w 290513"/>
                <a:gd name="connsiteY144" fmla="*/ 352475 h 362000"/>
                <a:gd name="connsiteX145" fmla="*/ 33338 w 290513"/>
                <a:gd name="connsiteY145" fmla="*/ 328663 h 362000"/>
                <a:gd name="connsiteX146" fmla="*/ 47625 w 290513"/>
                <a:gd name="connsiteY146" fmla="*/ 319138 h 362000"/>
                <a:gd name="connsiteX147" fmla="*/ 64294 w 290513"/>
                <a:gd name="connsiteY147" fmla="*/ 309613 h 362000"/>
                <a:gd name="connsiteX148" fmla="*/ 71438 w 290513"/>
                <a:gd name="connsiteY148" fmla="*/ 304850 h 362000"/>
                <a:gd name="connsiteX149" fmla="*/ 80963 w 290513"/>
                <a:gd name="connsiteY149" fmla="*/ 302469 h 362000"/>
                <a:gd name="connsiteX150" fmla="*/ 97632 w 290513"/>
                <a:gd name="connsiteY150" fmla="*/ 297706 h 362000"/>
                <a:gd name="connsiteX151" fmla="*/ 157163 w 290513"/>
                <a:gd name="connsiteY151" fmla="*/ 292944 h 362000"/>
                <a:gd name="connsiteX152" fmla="*/ 197644 w 290513"/>
                <a:gd name="connsiteY152" fmla="*/ 290563 h 362000"/>
                <a:gd name="connsiteX153" fmla="*/ 219075 w 290513"/>
                <a:gd name="connsiteY153" fmla="*/ 285800 h 362000"/>
                <a:gd name="connsiteX154" fmla="*/ 235744 w 290513"/>
                <a:gd name="connsiteY154" fmla="*/ 278656 h 362000"/>
                <a:gd name="connsiteX155" fmla="*/ 240507 w 290513"/>
                <a:gd name="connsiteY155" fmla="*/ 271513 h 362000"/>
                <a:gd name="connsiteX156" fmla="*/ 247650 w 290513"/>
                <a:gd name="connsiteY156" fmla="*/ 266750 h 362000"/>
                <a:gd name="connsiteX157" fmla="*/ 252413 w 290513"/>
                <a:gd name="connsiteY157" fmla="*/ 252463 h 362000"/>
                <a:gd name="connsiteX158" fmla="*/ 254794 w 290513"/>
                <a:gd name="connsiteY158" fmla="*/ 245319 h 362000"/>
                <a:gd name="connsiteX159" fmla="*/ 216694 w 290513"/>
                <a:gd name="connsiteY159" fmla="*/ 240556 h 362000"/>
                <a:gd name="connsiteX160" fmla="*/ 195263 w 290513"/>
                <a:gd name="connsiteY160" fmla="*/ 245319 h 362000"/>
                <a:gd name="connsiteX161" fmla="*/ 188119 w 290513"/>
                <a:gd name="connsiteY161" fmla="*/ 247700 h 362000"/>
                <a:gd name="connsiteX162" fmla="*/ 178594 w 290513"/>
                <a:gd name="connsiteY162" fmla="*/ 250081 h 362000"/>
                <a:gd name="connsiteX163" fmla="*/ 171450 w 290513"/>
                <a:gd name="connsiteY163" fmla="*/ 252463 h 362000"/>
                <a:gd name="connsiteX164" fmla="*/ 161925 w 290513"/>
                <a:gd name="connsiteY164" fmla="*/ 254844 h 362000"/>
                <a:gd name="connsiteX165" fmla="*/ 154782 w 290513"/>
                <a:gd name="connsiteY165" fmla="*/ 257225 h 362000"/>
                <a:gd name="connsiteX166" fmla="*/ 145257 w 290513"/>
                <a:gd name="connsiteY166" fmla="*/ 259606 h 362000"/>
                <a:gd name="connsiteX167" fmla="*/ 138113 w 290513"/>
                <a:gd name="connsiteY167" fmla="*/ 261988 h 362000"/>
                <a:gd name="connsiteX168" fmla="*/ 119063 w 290513"/>
                <a:gd name="connsiteY168" fmla="*/ 266750 h 362000"/>
                <a:gd name="connsiteX169" fmla="*/ 61913 w 290513"/>
                <a:gd name="connsiteY169" fmla="*/ 264369 h 362000"/>
                <a:gd name="connsiteX170" fmla="*/ 57150 w 290513"/>
                <a:gd name="connsiteY170" fmla="*/ 257225 h 362000"/>
                <a:gd name="connsiteX171" fmla="*/ 76200 w 290513"/>
                <a:gd name="connsiteY171" fmla="*/ 252463 h 362000"/>
                <a:gd name="connsiteX172" fmla="*/ 85725 w 290513"/>
                <a:gd name="connsiteY172" fmla="*/ 250081 h 362000"/>
                <a:gd name="connsiteX173" fmla="*/ 95250 w 290513"/>
                <a:gd name="connsiteY173" fmla="*/ 247700 h 362000"/>
                <a:gd name="connsiteX174" fmla="*/ 111919 w 290513"/>
                <a:gd name="connsiteY174" fmla="*/ 242938 h 362000"/>
                <a:gd name="connsiteX175" fmla="*/ 142875 w 290513"/>
                <a:gd name="connsiteY175" fmla="*/ 240556 h 362000"/>
                <a:gd name="connsiteX176" fmla="*/ 183357 w 290513"/>
                <a:gd name="connsiteY176" fmla="*/ 235794 h 362000"/>
                <a:gd name="connsiteX177" fmla="*/ 190500 w 290513"/>
                <a:gd name="connsiteY177" fmla="*/ 233413 h 362000"/>
                <a:gd name="connsiteX178" fmla="*/ 207169 w 290513"/>
                <a:gd name="connsiteY178" fmla="*/ 231031 h 362000"/>
                <a:gd name="connsiteX179" fmla="*/ 223838 w 290513"/>
                <a:gd name="connsiteY179" fmla="*/ 226269 h 362000"/>
                <a:gd name="connsiteX180" fmla="*/ 211932 w 290513"/>
                <a:gd name="connsiteY180" fmla="*/ 242938 h 362000"/>
                <a:gd name="connsiteX181" fmla="*/ 202407 w 290513"/>
                <a:gd name="connsiteY181" fmla="*/ 257225 h 362000"/>
                <a:gd name="connsiteX182" fmla="*/ 197644 w 290513"/>
                <a:gd name="connsiteY182" fmla="*/ 264369 h 362000"/>
                <a:gd name="connsiteX183" fmla="*/ 195263 w 290513"/>
                <a:gd name="connsiteY183" fmla="*/ 271513 h 362000"/>
                <a:gd name="connsiteX184" fmla="*/ 202407 w 290513"/>
                <a:gd name="connsiteY184" fmla="*/ 273894 h 362000"/>
                <a:gd name="connsiteX185" fmla="*/ 216694 w 290513"/>
                <a:gd name="connsiteY185" fmla="*/ 269131 h 362000"/>
                <a:gd name="connsiteX186" fmla="*/ 230982 w 290513"/>
                <a:gd name="connsiteY186" fmla="*/ 264369 h 362000"/>
                <a:gd name="connsiteX187" fmla="*/ 238125 w 290513"/>
                <a:gd name="connsiteY187" fmla="*/ 261988 h 362000"/>
                <a:gd name="connsiteX188" fmla="*/ 247650 w 290513"/>
                <a:gd name="connsiteY188" fmla="*/ 259606 h 362000"/>
                <a:gd name="connsiteX189" fmla="*/ 254794 w 290513"/>
                <a:gd name="connsiteY189" fmla="*/ 254844 h 362000"/>
                <a:gd name="connsiteX190" fmla="*/ 261938 w 290513"/>
                <a:gd name="connsiteY190" fmla="*/ 240556 h 362000"/>
                <a:gd name="connsiteX191" fmla="*/ 259557 w 290513"/>
                <a:gd name="connsiteY191" fmla="*/ 219125 h 362000"/>
                <a:gd name="connsiteX192" fmla="*/ 257175 w 290513"/>
                <a:gd name="connsiteY192" fmla="*/ 211981 h 362000"/>
                <a:gd name="connsiteX193" fmla="*/ 254794 w 290513"/>
                <a:gd name="connsiteY193" fmla="*/ 202456 h 362000"/>
                <a:gd name="connsiteX194" fmla="*/ 252413 w 290513"/>
                <a:gd name="connsiteY194" fmla="*/ 185788 h 362000"/>
                <a:gd name="connsiteX195" fmla="*/ 238125 w 290513"/>
                <a:gd name="connsiteY195" fmla="*/ 188169 h 362000"/>
                <a:gd name="connsiteX196" fmla="*/ 223838 w 290513"/>
                <a:gd name="connsiteY196" fmla="*/ 192931 h 362000"/>
                <a:gd name="connsiteX197" fmla="*/ 216694 w 290513"/>
                <a:gd name="connsiteY197" fmla="*/ 195313 h 362000"/>
                <a:gd name="connsiteX198" fmla="*/ 180975 w 290513"/>
                <a:gd name="connsiteY198" fmla="*/ 197694 h 362000"/>
                <a:gd name="connsiteX199" fmla="*/ 154782 w 290513"/>
                <a:gd name="connsiteY199" fmla="*/ 202456 h 362000"/>
                <a:gd name="connsiteX200" fmla="*/ 128588 w 290513"/>
                <a:gd name="connsiteY200" fmla="*/ 209600 h 362000"/>
                <a:gd name="connsiteX201" fmla="*/ 88107 w 290513"/>
                <a:gd name="connsiteY201" fmla="*/ 214363 h 362000"/>
                <a:gd name="connsiteX202" fmla="*/ 78582 w 290513"/>
                <a:gd name="connsiteY202" fmla="*/ 216744 h 362000"/>
                <a:gd name="connsiteX203" fmla="*/ 69057 w 290513"/>
                <a:gd name="connsiteY203" fmla="*/ 221506 h 362000"/>
                <a:gd name="connsiteX204" fmla="*/ 59532 w 290513"/>
                <a:gd name="connsiteY204" fmla="*/ 219125 h 362000"/>
                <a:gd name="connsiteX205" fmla="*/ 66675 w 290513"/>
                <a:gd name="connsiteY205" fmla="*/ 192931 h 362000"/>
                <a:gd name="connsiteX206" fmla="*/ 90488 w 290513"/>
                <a:gd name="connsiteY206" fmla="*/ 169119 h 362000"/>
                <a:gd name="connsiteX207" fmla="*/ 100013 w 290513"/>
                <a:gd name="connsiteY207" fmla="*/ 166738 h 362000"/>
                <a:gd name="connsiteX208" fmla="*/ 133350 w 290513"/>
                <a:gd name="connsiteY208" fmla="*/ 159594 h 362000"/>
                <a:gd name="connsiteX209" fmla="*/ 140494 w 290513"/>
                <a:gd name="connsiteY209" fmla="*/ 157213 h 362000"/>
                <a:gd name="connsiteX210" fmla="*/ 164307 w 290513"/>
                <a:gd name="connsiteY210" fmla="*/ 154831 h 362000"/>
                <a:gd name="connsiteX211" fmla="*/ 245269 w 290513"/>
                <a:gd name="connsiteY211" fmla="*/ 159594 h 362000"/>
                <a:gd name="connsiteX212" fmla="*/ 226219 w 290513"/>
                <a:gd name="connsiteY212" fmla="*/ 169119 h 362000"/>
                <a:gd name="connsiteX213" fmla="*/ 216694 w 290513"/>
                <a:gd name="connsiteY213" fmla="*/ 173881 h 362000"/>
                <a:gd name="connsiteX214" fmla="*/ 197644 w 290513"/>
                <a:gd name="connsiteY214" fmla="*/ 178644 h 362000"/>
                <a:gd name="connsiteX215" fmla="*/ 188119 w 290513"/>
                <a:gd name="connsiteY215" fmla="*/ 181025 h 362000"/>
                <a:gd name="connsiteX216" fmla="*/ 164307 w 290513"/>
                <a:gd name="connsiteY216" fmla="*/ 183406 h 362000"/>
                <a:gd name="connsiteX217" fmla="*/ 126207 w 290513"/>
                <a:gd name="connsiteY217" fmla="*/ 190550 h 362000"/>
                <a:gd name="connsiteX218" fmla="*/ 119063 w 290513"/>
                <a:gd name="connsiteY218" fmla="*/ 192931 h 362000"/>
                <a:gd name="connsiteX219" fmla="*/ 97632 w 290513"/>
                <a:gd name="connsiteY219" fmla="*/ 197694 h 362000"/>
                <a:gd name="connsiteX220" fmla="*/ 100013 w 290513"/>
                <a:gd name="connsiteY220" fmla="*/ 185788 h 362000"/>
                <a:gd name="connsiteX221" fmla="*/ 114300 w 290513"/>
                <a:gd name="connsiteY221" fmla="*/ 176263 h 362000"/>
                <a:gd name="connsiteX222" fmla="*/ 123825 w 290513"/>
                <a:gd name="connsiteY222" fmla="*/ 169119 h 362000"/>
                <a:gd name="connsiteX223" fmla="*/ 138113 w 290513"/>
                <a:gd name="connsiteY223" fmla="*/ 164356 h 362000"/>
                <a:gd name="connsiteX224" fmla="*/ 154782 w 290513"/>
                <a:gd name="connsiteY224" fmla="*/ 159594 h 362000"/>
                <a:gd name="connsiteX225" fmla="*/ 161925 w 290513"/>
                <a:gd name="connsiteY225" fmla="*/ 154831 h 362000"/>
                <a:gd name="connsiteX226" fmla="*/ 171450 w 290513"/>
                <a:gd name="connsiteY226" fmla="*/ 147688 h 362000"/>
                <a:gd name="connsiteX227" fmla="*/ 180975 w 290513"/>
                <a:gd name="connsiteY227" fmla="*/ 142925 h 362000"/>
                <a:gd name="connsiteX228" fmla="*/ 197644 w 290513"/>
                <a:gd name="connsiteY228" fmla="*/ 138163 h 362000"/>
                <a:gd name="connsiteX229" fmla="*/ 204788 w 290513"/>
                <a:gd name="connsiteY229" fmla="*/ 135781 h 362000"/>
                <a:gd name="connsiteX230" fmla="*/ 247650 w 290513"/>
                <a:gd name="connsiteY230" fmla="*/ 131019 h 362000"/>
                <a:gd name="connsiteX231" fmla="*/ 261938 w 290513"/>
                <a:gd name="connsiteY231" fmla="*/ 128638 h 362000"/>
                <a:gd name="connsiteX232" fmla="*/ 264319 w 290513"/>
                <a:gd name="connsiteY232" fmla="*/ 121494 h 362000"/>
                <a:gd name="connsiteX233" fmla="*/ 240507 w 290513"/>
                <a:gd name="connsiteY233" fmla="*/ 116731 h 362000"/>
                <a:gd name="connsiteX234" fmla="*/ 230982 w 290513"/>
                <a:gd name="connsiteY234" fmla="*/ 119113 h 362000"/>
                <a:gd name="connsiteX235" fmla="*/ 223838 w 290513"/>
                <a:gd name="connsiteY235" fmla="*/ 121494 h 362000"/>
                <a:gd name="connsiteX236" fmla="*/ 204788 w 290513"/>
                <a:gd name="connsiteY236" fmla="*/ 126256 h 362000"/>
                <a:gd name="connsiteX237" fmla="*/ 183357 w 290513"/>
                <a:gd name="connsiteY237" fmla="*/ 133400 h 362000"/>
                <a:gd name="connsiteX238" fmla="*/ 166688 w 290513"/>
                <a:gd name="connsiteY238" fmla="*/ 140544 h 362000"/>
                <a:gd name="connsiteX239" fmla="*/ 159544 w 290513"/>
                <a:gd name="connsiteY239" fmla="*/ 142925 h 362000"/>
                <a:gd name="connsiteX240" fmla="*/ 150019 w 290513"/>
                <a:gd name="connsiteY240" fmla="*/ 145306 h 362000"/>
                <a:gd name="connsiteX241" fmla="*/ 133350 w 290513"/>
                <a:gd name="connsiteY241" fmla="*/ 150069 h 362000"/>
                <a:gd name="connsiteX242" fmla="*/ 111919 w 290513"/>
                <a:gd name="connsiteY242" fmla="*/ 147688 h 362000"/>
                <a:gd name="connsiteX243" fmla="*/ 109538 w 290513"/>
                <a:gd name="connsiteY243" fmla="*/ 140544 h 362000"/>
                <a:gd name="connsiteX244" fmla="*/ 121444 w 290513"/>
                <a:gd name="connsiteY244" fmla="*/ 104825 h 362000"/>
                <a:gd name="connsiteX245" fmla="*/ 128588 w 290513"/>
                <a:gd name="connsiteY245" fmla="*/ 102444 h 362000"/>
                <a:gd name="connsiteX246" fmla="*/ 142875 w 290513"/>
                <a:gd name="connsiteY246" fmla="*/ 95300 h 362000"/>
                <a:gd name="connsiteX247" fmla="*/ 152400 w 290513"/>
                <a:gd name="connsiteY247" fmla="*/ 90538 h 362000"/>
                <a:gd name="connsiteX248" fmla="*/ 183357 w 290513"/>
                <a:gd name="connsiteY248" fmla="*/ 88156 h 362000"/>
                <a:gd name="connsiteX249" fmla="*/ 192882 w 290513"/>
                <a:gd name="connsiteY249" fmla="*/ 90538 h 362000"/>
                <a:gd name="connsiteX250" fmla="*/ 185738 w 290513"/>
                <a:gd name="connsiteY250" fmla="*/ 95300 h 362000"/>
                <a:gd name="connsiteX251" fmla="*/ 178594 w 290513"/>
                <a:gd name="connsiteY251" fmla="*/ 102444 h 362000"/>
                <a:gd name="connsiteX252" fmla="*/ 171450 w 290513"/>
                <a:gd name="connsiteY252" fmla="*/ 104825 h 362000"/>
                <a:gd name="connsiteX253" fmla="*/ 161925 w 290513"/>
                <a:gd name="connsiteY253" fmla="*/ 109588 h 362000"/>
                <a:gd name="connsiteX254" fmla="*/ 142875 w 290513"/>
                <a:gd name="connsiteY254" fmla="*/ 114350 h 362000"/>
                <a:gd name="connsiteX255" fmla="*/ 133350 w 290513"/>
                <a:gd name="connsiteY255" fmla="*/ 116731 h 362000"/>
                <a:gd name="connsiteX256" fmla="*/ 119063 w 290513"/>
                <a:gd name="connsiteY256" fmla="*/ 121494 h 362000"/>
                <a:gd name="connsiteX257" fmla="*/ 111919 w 290513"/>
                <a:gd name="connsiteY257" fmla="*/ 123875 h 362000"/>
                <a:gd name="connsiteX258" fmla="*/ 104775 w 290513"/>
                <a:gd name="connsiteY258" fmla="*/ 126256 h 362000"/>
                <a:gd name="connsiteX259" fmla="*/ 73819 w 290513"/>
                <a:gd name="connsiteY259" fmla="*/ 100063 h 3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290513" h="362000">
                  <a:moveTo>
                    <a:pt x="73819" y="100063"/>
                  </a:moveTo>
                  <a:cubicBezTo>
                    <a:pt x="77788" y="97682"/>
                    <a:pt x="81585" y="94989"/>
                    <a:pt x="85725" y="92919"/>
                  </a:cubicBezTo>
                  <a:cubicBezTo>
                    <a:pt x="87970" y="91796"/>
                    <a:pt x="90519" y="91419"/>
                    <a:pt x="92869" y="90538"/>
                  </a:cubicBezTo>
                  <a:cubicBezTo>
                    <a:pt x="96871" y="89037"/>
                    <a:pt x="100758" y="87236"/>
                    <a:pt x="104775" y="85775"/>
                  </a:cubicBezTo>
                  <a:cubicBezTo>
                    <a:pt x="109493" y="84059"/>
                    <a:pt x="119063" y="81013"/>
                    <a:pt x="119063" y="81013"/>
                  </a:cubicBezTo>
                  <a:cubicBezTo>
                    <a:pt x="103982" y="80219"/>
                    <a:pt x="88864" y="79939"/>
                    <a:pt x="73819" y="78631"/>
                  </a:cubicBezTo>
                  <a:cubicBezTo>
                    <a:pt x="70559" y="78347"/>
                    <a:pt x="67302" y="77539"/>
                    <a:pt x="64294" y="76250"/>
                  </a:cubicBezTo>
                  <a:cubicBezTo>
                    <a:pt x="61663" y="75123"/>
                    <a:pt x="59531" y="73075"/>
                    <a:pt x="57150" y="71488"/>
                  </a:cubicBezTo>
                  <a:cubicBezTo>
                    <a:pt x="58738" y="69107"/>
                    <a:pt x="59889" y="66368"/>
                    <a:pt x="61913" y="64344"/>
                  </a:cubicBezTo>
                  <a:cubicBezTo>
                    <a:pt x="64866" y="61391"/>
                    <a:pt x="81130" y="50738"/>
                    <a:pt x="64294" y="61963"/>
                  </a:cubicBezTo>
                  <a:cubicBezTo>
                    <a:pt x="65088" y="59582"/>
                    <a:pt x="65107" y="56779"/>
                    <a:pt x="66675" y="54819"/>
                  </a:cubicBezTo>
                  <a:cubicBezTo>
                    <a:pt x="68463" y="52584"/>
                    <a:pt x="71259" y="51336"/>
                    <a:pt x="73819" y="50056"/>
                  </a:cubicBezTo>
                  <a:cubicBezTo>
                    <a:pt x="76064" y="48933"/>
                    <a:pt x="78549" y="48365"/>
                    <a:pt x="80963" y="47675"/>
                  </a:cubicBezTo>
                  <a:cubicBezTo>
                    <a:pt x="94907" y="43691"/>
                    <a:pt x="95323" y="44811"/>
                    <a:pt x="114300" y="42913"/>
                  </a:cubicBezTo>
                  <a:lnTo>
                    <a:pt x="135732" y="35769"/>
                  </a:lnTo>
                  <a:cubicBezTo>
                    <a:pt x="138113" y="34975"/>
                    <a:pt x="140373" y="33581"/>
                    <a:pt x="142875" y="33388"/>
                  </a:cubicBezTo>
                  <a:lnTo>
                    <a:pt x="173832" y="31006"/>
                  </a:lnTo>
                  <a:cubicBezTo>
                    <a:pt x="186596" y="26751"/>
                    <a:pt x="175641" y="30075"/>
                    <a:pt x="192882" y="26244"/>
                  </a:cubicBezTo>
                  <a:cubicBezTo>
                    <a:pt x="196077" y="25534"/>
                    <a:pt x="199260" y="24762"/>
                    <a:pt x="202407" y="23863"/>
                  </a:cubicBezTo>
                  <a:cubicBezTo>
                    <a:pt x="204820" y="23173"/>
                    <a:pt x="207057" y="21774"/>
                    <a:pt x="209550" y="21481"/>
                  </a:cubicBezTo>
                  <a:cubicBezTo>
                    <a:pt x="220615" y="20179"/>
                    <a:pt x="231775" y="19894"/>
                    <a:pt x="242888" y="19100"/>
                  </a:cubicBezTo>
                  <a:cubicBezTo>
                    <a:pt x="247650" y="17513"/>
                    <a:pt x="252998" y="17122"/>
                    <a:pt x="257175" y="14338"/>
                  </a:cubicBezTo>
                  <a:lnTo>
                    <a:pt x="271463" y="4813"/>
                  </a:lnTo>
                  <a:cubicBezTo>
                    <a:pt x="269082" y="4019"/>
                    <a:pt x="266807" y="2763"/>
                    <a:pt x="264319" y="2431"/>
                  </a:cubicBezTo>
                  <a:cubicBezTo>
                    <a:pt x="235330" y="-1435"/>
                    <a:pt x="237628" y="-121"/>
                    <a:pt x="209550" y="2431"/>
                  </a:cubicBezTo>
                  <a:cubicBezTo>
                    <a:pt x="206815" y="6535"/>
                    <a:pt x="202229" y="14427"/>
                    <a:pt x="197644" y="16719"/>
                  </a:cubicBezTo>
                  <a:cubicBezTo>
                    <a:pt x="194024" y="18529"/>
                    <a:pt x="189689" y="18222"/>
                    <a:pt x="185738" y="19100"/>
                  </a:cubicBezTo>
                  <a:cubicBezTo>
                    <a:pt x="182543" y="19810"/>
                    <a:pt x="179348" y="20541"/>
                    <a:pt x="176213" y="21481"/>
                  </a:cubicBezTo>
                  <a:cubicBezTo>
                    <a:pt x="169000" y="23645"/>
                    <a:pt x="161926" y="26244"/>
                    <a:pt x="154782" y="28625"/>
                  </a:cubicBezTo>
                  <a:lnTo>
                    <a:pt x="147638" y="31006"/>
                  </a:lnTo>
                  <a:cubicBezTo>
                    <a:pt x="136316" y="38554"/>
                    <a:pt x="143211" y="34863"/>
                    <a:pt x="126207" y="40531"/>
                  </a:cubicBezTo>
                  <a:lnTo>
                    <a:pt x="111919" y="45294"/>
                  </a:lnTo>
                  <a:lnTo>
                    <a:pt x="78582" y="50056"/>
                  </a:lnTo>
                  <a:cubicBezTo>
                    <a:pt x="54630" y="58042"/>
                    <a:pt x="91739" y="45872"/>
                    <a:pt x="61913" y="54819"/>
                  </a:cubicBezTo>
                  <a:cubicBezTo>
                    <a:pt x="57104" y="56261"/>
                    <a:pt x="52388" y="57993"/>
                    <a:pt x="47625" y="59581"/>
                  </a:cubicBezTo>
                  <a:cubicBezTo>
                    <a:pt x="45244" y="60375"/>
                    <a:pt x="42570" y="60571"/>
                    <a:pt x="40482" y="61963"/>
                  </a:cubicBezTo>
                  <a:lnTo>
                    <a:pt x="26194" y="71488"/>
                  </a:lnTo>
                  <a:lnTo>
                    <a:pt x="19050" y="76250"/>
                  </a:lnTo>
                  <a:cubicBezTo>
                    <a:pt x="19844" y="79425"/>
                    <a:pt x="20143" y="82767"/>
                    <a:pt x="21432" y="85775"/>
                  </a:cubicBezTo>
                  <a:cubicBezTo>
                    <a:pt x="22559" y="88405"/>
                    <a:pt x="25189" y="90239"/>
                    <a:pt x="26194" y="92919"/>
                  </a:cubicBezTo>
                  <a:cubicBezTo>
                    <a:pt x="27615" y="96709"/>
                    <a:pt x="27781" y="100856"/>
                    <a:pt x="28575" y="104825"/>
                  </a:cubicBezTo>
                  <a:cubicBezTo>
                    <a:pt x="27781" y="129431"/>
                    <a:pt x="29127" y="154200"/>
                    <a:pt x="26194" y="178644"/>
                  </a:cubicBezTo>
                  <a:cubicBezTo>
                    <a:pt x="25596" y="183628"/>
                    <a:pt x="22417" y="169279"/>
                    <a:pt x="21432" y="164356"/>
                  </a:cubicBezTo>
                  <a:lnTo>
                    <a:pt x="19050" y="152450"/>
                  </a:lnTo>
                  <a:cubicBezTo>
                    <a:pt x="18256" y="144513"/>
                    <a:pt x="17100" y="120673"/>
                    <a:pt x="16669" y="128638"/>
                  </a:cubicBezTo>
                  <a:cubicBezTo>
                    <a:pt x="16496" y="131837"/>
                    <a:pt x="18514" y="223272"/>
                    <a:pt x="11907" y="259606"/>
                  </a:cubicBezTo>
                  <a:cubicBezTo>
                    <a:pt x="11458" y="262076"/>
                    <a:pt x="10319" y="264369"/>
                    <a:pt x="9525" y="266750"/>
                  </a:cubicBezTo>
                  <a:cubicBezTo>
                    <a:pt x="6320" y="285985"/>
                    <a:pt x="8670" y="276462"/>
                    <a:pt x="2382" y="295325"/>
                  </a:cubicBezTo>
                  <a:lnTo>
                    <a:pt x="0" y="302469"/>
                  </a:lnTo>
                  <a:cubicBezTo>
                    <a:pt x="2882" y="331276"/>
                    <a:pt x="-140" y="318713"/>
                    <a:pt x="7144" y="340569"/>
                  </a:cubicBezTo>
                  <a:lnTo>
                    <a:pt x="11907" y="354856"/>
                  </a:lnTo>
                  <a:lnTo>
                    <a:pt x="14288" y="362000"/>
                  </a:lnTo>
                  <a:cubicBezTo>
                    <a:pt x="27936" y="341526"/>
                    <a:pt x="11573" y="367430"/>
                    <a:pt x="21432" y="347713"/>
                  </a:cubicBezTo>
                  <a:cubicBezTo>
                    <a:pt x="22712" y="345153"/>
                    <a:pt x="24914" y="343129"/>
                    <a:pt x="26194" y="340569"/>
                  </a:cubicBezTo>
                  <a:cubicBezTo>
                    <a:pt x="29124" y="334708"/>
                    <a:pt x="30043" y="324623"/>
                    <a:pt x="30957" y="319138"/>
                  </a:cubicBezTo>
                  <a:cubicBezTo>
                    <a:pt x="30163" y="306438"/>
                    <a:pt x="29907" y="293693"/>
                    <a:pt x="28575" y="281038"/>
                  </a:cubicBezTo>
                  <a:cubicBezTo>
                    <a:pt x="28312" y="278542"/>
                    <a:pt x="26738" y="276344"/>
                    <a:pt x="26194" y="273894"/>
                  </a:cubicBezTo>
                  <a:cubicBezTo>
                    <a:pt x="20608" y="248752"/>
                    <a:pt x="26792" y="268542"/>
                    <a:pt x="21432" y="252463"/>
                  </a:cubicBezTo>
                  <a:cubicBezTo>
                    <a:pt x="22226" y="242938"/>
                    <a:pt x="18079" y="231535"/>
                    <a:pt x="23813" y="223888"/>
                  </a:cubicBezTo>
                  <a:cubicBezTo>
                    <a:pt x="27740" y="218651"/>
                    <a:pt x="27103" y="236560"/>
                    <a:pt x="28575" y="242938"/>
                  </a:cubicBezTo>
                  <a:cubicBezTo>
                    <a:pt x="29485" y="246882"/>
                    <a:pt x="29677" y="251004"/>
                    <a:pt x="30957" y="254844"/>
                  </a:cubicBezTo>
                  <a:cubicBezTo>
                    <a:pt x="32080" y="258212"/>
                    <a:pt x="34401" y="261073"/>
                    <a:pt x="35719" y="264369"/>
                  </a:cubicBezTo>
                  <a:cubicBezTo>
                    <a:pt x="37583" y="269030"/>
                    <a:pt x="38894" y="273894"/>
                    <a:pt x="40482" y="278656"/>
                  </a:cubicBezTo>
                  <a:cubicBezTo>
                    <a:pt x="42353" y="289884"/>
                    <a:pt x="42402" y="292522"/>
                    <a:pt x="45244" y="302469"/>
                  </a:cubicBezTo>
                  <a:cubicBezTo>
                    <a:pt x="45934" y="304883"/>
                    <a:pt x="46233" y="307524"/>
                    <a:pt x="47625" y="309613"/>
                  </a:cubicBezTo>
                  <a:cubicBezTo>
                    <a:pt x="49493" y="312415"/>
                    <a:pt x="52388" y="314375"/>
                    <a:pt x="54769" y="316756"/>
                  </a:cubicBezTo>
                  <a:cubicBezTo>
                    <a:pt x="58921" y="325059"/>
                    <a:pt x="61252" y="329061"/>
                    <a:pt x="64294" y="338188"/>
                  </a:cubicBezTo>
                  <a:cubicBezTo>
                    <a:pt x="65329" y="341293"/>
                    <a:pt x="65881" y="344538"/>
                    <a:pt x="66675" y="347713"/>
                  </a:cubicBezTo>
                  <a:cubicBezTo>
                    <a:pt x="65881" y="321519"/>
                    <a:pt x="65636" y="295303"/>
                    <a:pt x="64294" y="269131"/>
                  </a:cubicBezTo>
                  <a:cubicBezTo>
                    <a:pt x="64047" y="264309"/>
                    <a:pt x="62596" y="259623"/>
                    <a:pt x="61913" y="254844"/>
                  </a:cubicBezTo>
                  <a:cubicBezTo>
                    <a:pt x="61008" y="248509"/>
                    <a:pt x="60677" y="242090"/>
                    <a:pt x="59532" y="235794"/>
                  </a:cubicBezTo>
                  <a:cubicBezTo>
                    <a:pt x="59083" y="233324"/>
                    <a:pt x="57840" y="231064"/>
                    <a:pt x="57150" y="228650"/>
                  </a:cubicBezTo>
                  <a:cubicBezTo>
                    <a:pt x="56251" y="225503"/>
                    <a:pt x="55354" y="222345"/>
                    <a:pt x="54769" y="219125"/>
                  </a:cubicBezTo>
                  <a:cubicBezTo>
                    <a:pt x="53765" y="213603"/>
                    <a:pt x="53182" y="208012"/>
                    <a:pt x="52388" y="202456"/>
                  </a:cubicBezTo>
                  <a:cubicBezTo>
                    <a:pt x="51594" y="180231"/>
                    <a:pt x="52657" y="157862"/>
                    <a:pt x="50007" y="135781"/>
                  </a:cubicBezTo>
                  <a:cubicBezTo>
                    <a:pt x="49666" y="132939"/>
                    <a:pt x="46524" y="140365"/>
                    <a:pt x="45244" y="142925"/>
                  </a:cubicBezTo>
                  <a:cubicBezTo>
                    <a:pt x="43332" y="146748"/>
                    <a:pt x="41710" y="150737"/>
                    <a:pt x="40482" y="154831"/>
                  </a:cubicBezTo>
                  <a:cubicBezTo>
                    <a:pt x="39319" y="158708"/>
                    <a:pt x="39082" y="162811"/>
                    <a:pt x="38100" y="166738"/>
                  </a:cubicBezTo>
                  <a:cubicBezTo>
                    <a:pt x="37491" y="169173"/>
                    <a:pt x="36408" y="171468"/>
                    <a:pt x="35719" y="173881"/>
                  </a:cubicBezTo>
                  <a:cubicBezTo>
                    <a:pt x="34820" y="177028"/>
                    <a:pt x="34132" y="180231"/>
                    <a:pt x="33338" y="183406"/>
                  </a:cubicBezTo>
                  <a:cubicBezTo>
                    <a:pt x="34132" y="192931"/>
                    <a:pt x="33093" y="202791"/>
                    <a:pt x="35719" y="211981"/>
                  </a:cubicBezTo>
                  <a:cubicBezTo>
                    <a:pt x="36505" y="214733"/>
                    <a:pt x="40111" y="217530"/>
                    <a:pt x="42863" y="216744"/>
                  </a:cubicBezTo>
                  <a:cubicBezTo>
                    <a:pt x="47180" y="215511"/>
                    <a:pt x="49213" y="210394"/>
                    <a:pt x="52388" y="207219"/>
                  </a:cubicBezTo>
                  <a:cubicBezTo>
                    <a:pt x="53975" y="204044"/>
                    <a:pt x="55269" y="200704"/>
                    <a:pt x="57150" y="197694"/>
                  </a:cubicBezTo>
                  <a:cubicBezTo>
                    <a:pt x="59253" y="194328"/>
                    <a:pt x="62682" y="191796"/>
                    <a:pt x="64294" y="188169"/>
                  </a:cubicBezTo>
                  <a:cubicBezTo>
                    <a:pt x="65938" y="184471"/>
                    <a:pt x="65693" y="180189"/>
                    <a:pt x="66675" y="176263"/>
                  </a:cubicBezTo>
                  <a:cubicBezTo>
                    <a:pt x="67284" y="173828"/>
                    <a:pt x="68367" y="171533"/>
                    <a:pt x="69057" y="169119"/>
                  </a:cubicBezTo>
                  <a:cubicBezTo>
                    <a:pt x="69956" y="165972"/>
                    <a:pt x="70403" y="162699"/>
                    <a:pt x="71438" y="159594"/>
                  </a:cubicBezTo>
                  <a:cubicBezTo>
                    <a:pt x="80409" y="132678"/>
                    <a:pt x="72871" y="161001"/>
                    <a:pt x="78582" y="138163"/>
                  </a:cubicBezTo>
                  <a:cubicBezTo>
                    <a:pt x="84600" y="74962"/>
                    <a:pt x="67225" y="85318"/>
                    <a:pt x="97632" y="92919"/>
                  </a:cubicBezTo>
                  <a:lnTo>
                    <a:pt x="107157" y="95300"/>
                  </a:lnTo>
                  <a:cubicBezTo>
                    <a:pt x="115094" y="94506"/>
                    <a:pt x="123196" y="94713"/>
                    <a:pt x="130969" y="92919"/>
                  </a:cubicBezTo>
                  <a:cubicBezTo>
                    <a:pt x="133758" y="92275"/>
                    <a:pt x="135498" y="89318"/>
                    <a:pt x="138113" y="88156"/>
                  </a:cubicBezTo>
                  <a:cubicBezTo>
                    <a:pt x="142700" y="86117"/>
                    <a:pt x="147638" y="84981"/>
                    <a:pt x="152400" y="83394"/>
                  </a:cubicBezTo>
                  <a:lnTo>
                    <a:pt x="159544" y="81013"/>
                  </a:lnTo>
                  <a:lnTo>
                    <a:pt x="166688" y="78631"/>
                  </a:lnTo>
                  <a:cubicBezTo>
                    <a:pt x="177381" y="67939"/>
                    <a:pt x="170638" y="72552"/>
                    <a:pt x="188119" y="66725"/>
                  </a:cubicBezTo>
                  <a:lnTo>
                    <a:pt x="195263" y="64344"/>
                  </a:lnTo>
                  <a:cubicBezTo>
                    <a:pt x="192882" y="63550"/>
                    <a:pt x="190629" y="61963"/>
                    <a:pt x="188119" y="61963"/>
                  </a:cubicBezTo>
                  <a:cubicBezTo>
                    <a:pt x="185609" y="61963"/>
                    <a:pt x="183389" y="63654"/>
                    <a:pt x="180975" y="64344"/>
                  </a:cubicBezTo>
                  <a:cubicBezTo>
                    <a:pt x="177828" y="65243"/>
                    <a:pt x="174625" y="65931"/>
                    <a:pt x="171450" y="66725"/>
                  </a:cubicBezTo>
                  <a:cubicBezTo>
                    <a:pt x="154702" y="77893"/>
                    <a:pt x="175935" y="65044"/>
                    <a:pt x="152400" y="73869"/>
                  </a:cubicBezTo>
                  <a:cubicBezTo>
                    <a:pt x="149721" y="74874"/>
                    <a:pt x="147872" y="77469"/>
                    <a:pt x="145257" y="78631"/>
                  </a:cubicBezTo>
                  <a:cubicBezTo>
                    <a:pt x="140669" y="80670"/>
                    <a:pt x="135732" y="81806"/>
                    <a:pt x="130969" y="83394"/>
                  </a:cubicBezTo>
                  <a:cubicBezTo>
                    <a:pt x="128588" y="84188"/>
                    <a:pt x="126070" y="84652"/>
                    <a:pt x="123825" y="85775"/>
                  </a:cubicBezTo>
                  <a:cubicBezTo>
                    <a:pt x="120650" y="87363"/>
                    <a:pt x="117668" y="89415"/>
                    <a:pt x="114300" y="90538"/>
                  </a:cubicBezTo>
                  <a:cubicBezTo>
                    <a:pt x="110460" y="91818"/>
                    <a:pt x="106299" y="91854"/>
                    <a:pt x="102394" y="92919"/>
                  </a:cubicBezTo>
                  <a:cubicBezTo>
                    <a:pt x="97551" y="94240"/>
                    <a:pt x="88107" y="97681"/>
                    <a:pt x="88107" y="97681"/>
                  </a:cubicBezTo>
                  <a:cubicBezTo>
                    <a:pt x="91621" y="92410"/>
                    <a:pt x="94513" y="87061"/>
                    <a:pt x="100013" y="83394"/>
                  </a:cubicBezTo>
                  <a:cubicBezTo>
                    <a:pt x="102102" y="82002"/>
                    <a:pt x="104776" y="81807"/>
                    <a:pt x="107157" y="81013"/>
                  </a:cubicBezTo>
                  <a:cubicBezTo>
                    <a:pt x="109538" y="79425"/>
                    <a:pt x="111670" y="77377"/>
                    <a:pt x="114300" y="76250"/>
                  </a:cubicBezTo>
                  <a:cubicBezTo>
                    <a:pt x="117308" y="74961"/>
                    <a:pt x="120690" y="74809"/>
                    <a:pt x="123825" y="73869"/>
                  </a:cubicBezTo>
                  <a:cubicBezTo>
                    <a:pt x="128634" y="72426"/>
                    <a:pt x="133350" y="70694"/>
                    <a:pt x="138113" y="69106"/>
                  </a:cubicBezTo>
                  <a:lnTo>
                    <a:pt x="145257" y="66725"/>
                  </a:lnTo>
                  <a:cubicBezTo>
                    <a:pt x="158980" y="57576"/>
                    <a:pt x="145745" y="65495"/>
                    <a:pt x="159544" y="59581"/>
                  </a:cubicBezTo>
                  <a:cubicBezTo>
                    <a:pt x="162807" y="58183"/>
                    <a:pt x="165745" y="56065"/>
                    <a:pt x="169069" y="54819"/>
                  </a:cubicBezTo>
                  <a:cubicBezTo>
                    <a:pt x="172133" y="53670"/>
                    <a:pt x="175447" y="53337"/>
                    <a:pt x="178594" y="52438"/>
                  </a:cubicBezTo>
                  <a:cubicBezTo>
                    <a:pt x="181008" y="51748"/>
                    <a:pt x="183247" y="50367"/>
                    <a:pt x="185738" y="50056"/>
                  </a:cubicBezTo>
                  <a:cubicBezTo>
                    <a:pt x="196007" y="48772"/>
                    <a:pt x="206375" y="48469"/>
                    <a:pt x="216694" y="47675"/>
                  </a:cubicBezTo>
                  <a:lnTo>
                    <a:pt x="261938" y="50056"/>
                  </a:lnTo>
                  <a:cubicBezTo>
                    <a:pt x="269896" y="50605"/>
                    <a:pt x="277902" y="53865"/>
                    <a:pt x="285750" y="52438"/>
                  </a:cubicBezTo>
                  <a:cubicBezTo>
                    <a:pt x="288220" y="51989"/>
                    <a:pt x="287338" y="47675"/>
                    <a:pt x="288132" y="45294"/>
                  </a:cubicBezTo>
                  <a:cubicBezTo>
                    <a:pt x="288926" y="34975"/>
                    <a:pt x="290513" y="3989"/>
                    <a:pt x="290513" y="14338"/>
                  </a:cubicBezTo>
                  <a:cubicBezTo>
                    <a:pt x="290513" y="38164"/>
                    <a:pt x="289454" y="61986"/>
                    <a:pt x="288132" y="85775"/>
                  </a:cubicBezTo>
                  <a:cubicBezTo>
                    <a:pt x="287864" y="90596"/>
                    <a:pt x="286484" y="95291"/>
                    <a:pt x="285750" y="100063"/>
                  </a:cubicBezTo>
                  <a:cubicBezTo>
                    <a:pt x="284896" y="105610"/>
                    <a:pt x="284470" y="111228"/>
                    <a:pt x="283369" y="116731"/>
                  </a:cubicBezTo>
                  <a:cubicBezTo>
                    <a:pt x="282877" y="119192"/>
                    <a:pt x="281678" y="121461"/>
                    <a:pt x="280988" y="123875"/>
                  </a:cubicBezTo>
                  <a:cubicBezTo>
                    <a:pt x="275016" y="144780"/>
                    <a:pt x="281930" y="123435"/>
                    <a:pt x="276225" y="140544"/>
                  </a:cubicBezTo>
                  <a:cubicBezTo>
                    <a:pt x="273391" y="168889"/>
                    <a:pt x="273708" y="163882"/>
                    <a:pt x="271463" y="195313"/>
                  </a:cubicBezTo>
                  <a:cubicBezTo>
                    <a:pt x="268684" y="234230"/>
                    <a:pt x="272905" y="219565"/>
                    <a:pt x="266700" y="238175"/>
                  </a:cubicBezTo>
                  <a:cubicBezTo>
                    <a:pt x="265906" y="243731"/>
                    <a:pt x="264767" y="249249"/>
                    <a:pt x="264319" y="254844"/>
                  </a:cubicBezTo>
                  <a:cubicBezTo>
                    <a:pt x="263178" y="269108"/>
                    <a:pt x="264886" y="283704"/>
                    <a:pt x="261938" y="297706"/>
                  </a:cubicBezTo>
                  <a:cubicBezTo>
                    <a:pt x="261421" y="300162"/>
                    <a:pt x="257216" y="299428"/>
                    <a:pt x="254794" y="300088"/>
                  </a:cubicBezTo>
                  <a:cubicBezTo>
                    <a:pt x="248479" y="301810"/>
                    <a:pt x="242094" y="303263"/>
                    <a:pt x="235744" y="304850"/>
                  </a:cubicBezTo>
                  <a:cubicBezTo>
                    <a:pt x="232569" y="305644"/>
                    <a:pt x="229472" y="306869"/>
                    <a:pt x="226219" y="307231"/>
                  </a:cubicBezTo>
                  <a:lnTo>
                    <a:pt x="204788" y="309613"/>
                  </a:lnTo>
                  <a:lnTo>
                    <a:pt x="178594" y="311994"/>
                  </a:lnTo>
                  <a:cubicBezTo>
                    <a:pt x="158762" y="316952"/>
                    <a:pt x="179645" y="312183"/>
                    <a:pt x="147638" y="316756"/>
                  </a:cubicBezTo>
                  <a:cubicBezTo>
                    <a:pt x="143631" y="317328"/>
                    <a:pt x="139752" y="318665"/>
                    <a:pt x="135732" y="319138"/>
                  </a:cubicBezTo>
                  <a:cubicBezTo>
                    <a:pt x="126239" y="320255"/>
                    <a:pt x="116682" y="320725"/>
                    <a:pt x="107157" y="321519"/>
                  </a:cubicBezTo>
                  <a:cubicBezTo>
                    <a:pt x="95836" y="329065"/>
                    <a:pt x="102728" y="325376"/>
                    <a:pt x="85725" y="331044"/>
                  </a:cubicBezTo>
                  <a:lnTo>
                    <a:pt x="78582" y="333425"/>
                  </a:lnTo>
                  <a:lnTo>
                    <a:pt x="71438" y="335806"/>
                  </a:lnTo>
                  <a:cubicBezTo>
                    <a:pt x="52975" y="348114"/>
                    <a:pt x="62578" y="343522"/>
                    <a:pt x="42863" y="350094"/>
                  </a:cubicBezTo>
                  <a:lnTo>
                    <a:pt x="35719" y="352475"/>
                  </a:lnTo>
                  <a:cubicBezTo>
                    <a:pt x="33729" y="346504"/>
                    <a:pt x="27258" y="335612"/>
                    <a:pt x="33338" y="328663"/>
                  </a:cubicBezTo>
                  <a:cubicBezTo>
                    <a:pt x="37107" y="324355"/>
                    <a:pt x="42863" y="322313"/>
                    <a:pt x="47625" y="319138"/>
                  </a:cubicBezTo>
                  <a:cubicBezTo>
                    <a:pt x="65034" y="307532"/>
                    <a:pt x="43141" y="321700"/>
                    <a:pt x="64294" y="309613"/>
                  </a:cubicBezTo>
                  <a:cubicBezTo>
                    <a:pt x="66779" y="308193"/>
                    <a:pt x="68807" y="305977"/>
                    <a:pt x="71438" y="304850"/>
                  </a:cubicBezTo>
                  <a:cubicBezTo>
                    <a:pt x="74446" y="303561"/>
                    <a:pt x="77816" y="303368"/>
                    <a:pt x="80963" y="302469"/>
                  </a:cubicBezTo>
                  <a:cubicBezTo>
                    <a:pt x="86508" y="300885"/>
                    <a:pt x="91804" y="298309"/>
                    <a:pt x="97632" y="297706"/>
                  </a:cubicBezTo>
                  <a:cubicBezTo>
                    <a:pt x="117433" y="295658"/>
                    <a:pt x="137290" y="294113"/>
                    <a:pt x="157163" y="292944"/>
                  </a:cubicBezTo>
                  <a:lnTo>
                    <a:pt x="197644" y="290563"/>
                  </a:lnTo>
                  <a:cubicBezTo>
                    <a:pt x="213721" y="285203"/>
                    <a:pt x="193940" y="291385"/>
                    <a:pt x="219075" y="285800"/>
                  </a:cubicBezTo>
                  <a:cubicBezTo>
                    <a:pt x="225384" y="284398"/>
                    <a:pt x="229917" y="281570"/>
                    <a:pt x="235744" y="278656"/>
                  </a:cubicBezTo>
                  <a:cubicBezTo>
                    <a:pt x="237332" y="276275"/>
                    <a:pt x="238483" y="273537"/>
                    <a:pt x="240507" y="271513"/>
                  </a:cubicBezTo>
                  <a:cubicBezTo>
                    <a:pt x="242531" y="269489"/>
                    <a:pt x="246133" y="269177"/>
                    <a:pt x="247650" y="266750"/>
                  </a:cubicBezTo>
                  <a:cubicBezTo>
                    <a:pt x="250311" y="262493"/>
                    <a:pt x="250825" y="257225"/>
                    <a:pt x="252413" y="252463"/>
                  </a:cubicBezTo>
                  <a:lnTo>
                    <a:pt x="254794" y="245319"/>
                  </a:lnTo>
                  <a:cubicBezTo>
                    <a:pt x="244049" y="229199"/>
                    <a:pt x="252123" y="236826"/>
                    <a:pt x="216694" y="240556"/>
                  </a:cubicBezTo>
                  <a:cubicBezTo>
                    <a:pt x="212814" y="240965"/>
                    <a:pt x="199630" y="244071"/>
                    <a:pt x="195263" y="245319"/>
                  </a:cubicBezTo>
                  <a:cubicBezTo>
                    <a:pt x="192849" y="246009"/>
                    <a:pt x="190533" y="247010"/>
                    <a:pt x="188119" y="247700"/>
                  </a:cubicBezTo>
                  <a:cubicBezTo>
                    <a:pt x="184972" y="248599"/>
                    <a:pt x="181741" y="249182"/>
                    <a:pt x="178594" y="250081"/>
                  </a:cubicBezTo>
                  <a:cubicBezTo>
                    <a:pt x="176180" y="250771"/>
                    <a:pt x="173864" y="251773"/>
                    <a:pt x="171450" y="252463"/>
                  </a:cubicBezTo>
                  <a:cubicBezTo>
                    <a:pt x="168303" y="253362"/>
                    <a:pt x="165072" y="253945"/>
                    <a:pt x="161925" y="254844"/>
                  </a:cubicBezTo>
                  <a:cubicBezTo>
                    <a:pt x="159512" y="255533"/>
                    <a:pt x="157195" y="256536"/>
                    <a:pt x="154782" y="257225"/>
                  </a:cubicBezTo>
                  <a:cubicBezTo>
                    <a:pt x="151635" y="258124"/>
                    <a:pt x="148404" y="258707"/>
                    <a:pt x="145257" y="259606"/>
                  </a:cubicBezTo>
                  <a:cubicBezTo>
                    <a:pt x="142843" y="260296"/>
                    <a:pt x="140535" y="261328"/>
                    <a:pt x="138113" y="261988"/>
                  </a:cubicBezTo>
                  <a:cubicBezTo>
                    <a:pt x="131798" y="263710"/>
                    <a:pt x="119063" y="266750"/>
                    <a:pt x="119063" y="266750"/>
                  </a:cubicBezTo>
                  <a:cubicBezTo>
                    <a:pt x="100013" y="265956"/>
                    <a:pt x="80758" y="267268"/>
                    <a:pt x="61913" y="264369"/>
                  </a:cubicBezTo>
                  <a:cubicBezTo>
                    <a:pt x="59084" y="263934"/>
                    <a:pt x="54951" y="259057"/>
                    <a:pt x="57150" y="257225"/>
                  </a:cubicBezTo>
                  <a:cubicBezTo>
                    <a:pt x="62178" y="253035"/>
                    <a:pt x="69850" y="254051"/>
                    <a:pt x="76200" y="252463"/>
                  </a:cubicBezTo>
                  <a:lnTo>
                    <a:pt x="85725" y="250081"/>
                  </a:lnTo>
                  <a:cubicBezTo>
                    <a:pt x="88900" y="249287"/>
                    <a:pt x="92145" y="248735"/>
                    <a:pt x="95250" y="247700"/>
                  </a:cubicBezTo>
                  <a:cubicBezTo>
                    <a:pt x="99870" y="246160"/>
                    <a:pt x="107298" y="243482"/>
                    <a:pt x="111919" y="242938"/>
                  </a:cubicBezTo>
                  <a:cubicBezTo>
                    <a:pt x="122197" y="241729"/>
                    <a:pt x="132556" y="241350"/>
                    <a:pt x="142875" y="240556"/>
                  </a:cubicBezTo>
                  <a:cubicBezTo>
                    <a:pt x="162319" y="234076"/>
                    <a:pt x="139834" y="240914"/>
                    <a:pt x="183357" y="235794"/>
                  </a:cubicBezTo>
                  <a:cubicBezTo>
                    <a:pt x="185850" y="235501"/>
                    <a:pt x="188039" y="233905"/>
                    <a:pt x="190500" y="233413"/>
                  </a:cubicBezTo>
                  <a:cubicBezTo>
                    <a:pt x="196004" y="232312"/>
                    <a:pt x="201613" y="231825"/>
                    <a:pt x="207169" y="231031"/>
                  </a:cubicBezTo>
                  <a:cubicBezTo>
                    <a:pt x="208661" y="230534"/>
                    <a:pt x="223295" y="225454"/>
                    <a:pt x="223838" y="226269"/>
                  </a:cubicBezTo>
                  <a:cubicBezTo>
                    <a:pt x="226488" y="230244"/>
                    <a:pt x="213124" y="241405"/>
                    <a:pt x="211932" y="242938"/>
                  </a:cubicBezTo>
                  <a:cubicBezTo>
                    <a:pt x="208418" y="247456"/>
                    <a:pt x="205582" y="252463"/>
                    <a:pt x="202407" y="257225"/>
                  </a:cubicBezTo>
                  <a:lnTo>
                    <a:pt x="197644" y="264369"/>
                  </a:lnTo>
                  <a:cubicBezTo>
                    <a:pt x="196850" y="266750"/>
                    <a:pt x="194140" y="269268"/>
                    <a:pt x="195263" y="271513"/>
                  </a:cubicBezTo>
                  <a:cubicBezTo>
                    <a:pt x="196386" y="273758"/>
                    <a:pt x="199912" y="274171"/>
                    <a:pt x="202407" y="273894"/>
                  </a:cubicBezTo>
                  <a:cubicBezTo>
                    <a:pt x="207396" y="273339"/>
                    <a:pt x="211932" y="270719"/>
                    <a:pt x="216694" y="269131"/>
                  </a:cubicBezTo>
                  <a:lnTo>
                    <a:pt x="230982" y="264369"/>
                  </a:lnTo>
                  <a:cubicBezTo>
                    <a:pt x="233363" y="263575"/>
                    <a:pt x="235690" y="262597"/>
                    <a:pt x="238125" y="261988"/>
                  </a:cubicBezTo>
                  <a:lnTo>
                    <a:pt x="247650" y="259606"/>
                  </a:lnTo>
                  <a:cubicBezTo>
                    <a:pt x="250031" y="258019"/>
                    <a:pt x="252770" y="256868"/>
                    <a:pt x="254794" y="254844"/>
                  </a:cubicBezTo>
                  <a:cubicBezTo>
                    <a:pt x="259411" y="250227"/>
                    <a:pt x="260001" y="246367"/>
                    <a:pt x="261938" y="240556"/>
                  </a:cubicBezTo>
                  <a:cubicBezTo>
                    <a:pt x="261144" y="233412"/>
                    <a:pt x="260739" y="226215"/>
                    <a:pt x="259557" y="219125"/>
                  </a:cubicBezTo>
                  <a:cubicBezTo>
                    <a:pt x="259144" y="216649"/>
                    <a:pt x="257865" y="214395"/>
                    <a:pt x="257175" y="211981"/>
                  </a:cubicBezTo>
                  <a:cubicBezTo>
                    <a:pt x="256276" y="208834"/>
                    <a:pt x="255379" y="205676"/>
                    <a:pt x="254794" y="202456"/>
                  </a:cubicBezTo>
                  <a:cubicBezTo>
                    <a:pt x="253790" y="196934"/>
                    <a:pt x="253207" y="191344"/>
                    <a:pt x="252413" y="185788"/>
                  </a:cubicBezTo>
                  <a:cubicBezTo>
                    <a:pt x="247650" y="186582"/>
                    <a:pt x="242809" y="186998"/>
                    <a:pt x="238125" y="188169"/>
                  </a:cubicBezTo>
                  <a:cubicBezTo>
                    <a:pt x="233255" y="189386"/>
                    <a:pt x="228600" y="191344"/>
                    <a:pt x="223838" y="192931"/>
                  </a:cubicBezTo>
                  <a:cubicBezTo>
                    <a:pt x="221457" y="193725"/>
                    <a:pt x="219199" y="195146"/>
                    <a:pt x="216694" y="195313"/>
                  </a:cubicBezTo>
                  <a:lnTo>
                    <a:pt x="180975" y="197694"/>
                  </a:lnTo>
                  <a:cubicBezTo>
                    <a:pt x="167493" y="199620"/>
                    <a:pt x="166005" y="199249"/>
                    <a:pt x="154782" y="202456"/>
                  </a:cubicBezTo>
                  <a:cubicBezTo>
                    <a:pt x="144888" y="205283"/>
                    <a:pt x="141054" y="208467"/>
                    <a:pt x="128588" y="209600"/>
                  </a:cubicBezTo>
                  <a:cubicBezTo>
                    <a:pt x="110295" y="211263"/>
                    <a:pt x="104043" y="211175"/>
                    <a:pt x="88107" y="214363"/>
                  </a:cubicBezTo>
                  <a:cubicBezTo>
                    <a:pt x="84898" y="215005"/>
                    <a:pt x="81646" y="215595"/>
                    <a:pt x="78582" y="216744"/>
                  </a:cubicBezTo>
                  <a:cubicBezTo>
                    <a:pt x="75258" y="217990"/>
                    <a:pt x="72232" y="219919"/>
                    <a:pt x="69057" y="221506"/>
                  </a:cubicBezTo>
                  <a:cubicBezTo>
                    <a:pt x="65882" y="220712"/>
                    <a:pt x="60681" y="222189"/>
                    <a:pt x="59532" y="219125"/>
                  </a:cubicBezTo>
                  <a:cubicBezTo>
                    <a:pt x="56868" y="212022"/>
                    <a:pt x="62911" y="199204"/>
                    <a:pt x="66675" y="192931"/>
                  </a:cubicBezTo>
                  <a:cubicBezTo>
                    <a:pt x="72278" y="183593"/>
                    <a:pt x="78535" y="172107"/>
                    <a:pt x="90488" y="169119"/>
                  </a:cubicBezTo>
                  <a:lnTo>
                    <a:pt x="100013" y="166738"/>
                  </a:lnTo>
                  <a:cubicBezTo>
                    <a:pt x="115392" y="156485"/>
                    <a:pt x="101427" y="164154"/>
                    <a:pt x="133350" y="159594"/>
                  </a:cubicBezTo>
                  <a:cubicBezTo>
                    <a:pt x="135835" y="159239"/>
                    <a:pt x="138013" y="157595"/>
                    <a:pt x="140494" y="157213"/>
                  </a:cubicBezTo>
                  <a:cubicBezTo>
                    <a:pt x="148379" y="156000"/>
                    <a:pt x="156369" y="155625"/>
                    <a:pt x="164307" y="154831"/>
                  </a:cubicBezTo>
                  <a:cubicBezTo>
                    <a:pt x="191294" y="156419"/>
                    <a:pt x="218927" y="153515"/>
                    <a:pt x="245269" y="159594"/>
                  </a:cubicBezTo>
                  <a:cubicBezTo>
                    <a:pt x="252187" y="161190"/>
                    <a:pt x="232569" y="165944"/>
                    <a:pt x="226219" y="169119"/>
                  </a:cubicBezTo>
                  <a:cubicBezTo>
                    <a:pt x="223044" y="170706"/>
                    <a:pt x="220061" y="172758"/>
                    <a:pt x="216694" y="173881"/>
                  </a:cubicBezTo>
                  <a:cubicBezTo>
                    <a:pt x="203930" y="178137"/>
                    <a:pt x="214882" y="174814"/>
                    <a:pt x="197644" y="178644"/>
                  </a:cubicBezTo>
                  <a:cubicBezTo>
                    <a:pt x="194449" y="179354"/>
                    <a:pt x="191359" y="180562"/>
                    <a:pt x="188119" y="181025"/>
                  </a:cubicBezTo>
                  <a:cubicBezTo>
                    <a:pt x="180222" y="182153"/>
                    <a:pt x="172244" y="182612"/>
                    <a:pt x="164307" y="183406"/>
                  </a:cubicBezTo>
                  <a:cubicBezTo>
                    <a:pt x="139049" y="189721"/>
                    <a:pt x="151752" y="187357"/>
                    <a:pt x="126207" y="190550"/>
                  </a:cubicBezTo>
                  <a:cubicBezTo>
                    <a:pt x="123826" y="191344"/>
                    <a:pt x="121513" y="192386"/>
                    <a:pt x="119063" y="192931"/>
                  </a:cubicBezTo>
                  <a:cubicBezTo>
                    <a:pt x="93921" y="198518"/>
                    <a:pt x="113711" y="192334"/>
                    <a:pt x="97632" y="197694"/>
                  </a:cubicBezTo>
                  <a:cubicBezTo>
                    <a:pt x="98426" y="193725"/>
                    <a:pt x="97528" y="188983"/>
                    <a:pt x="100013" y="185788"/>
                  </a:cubicBezTo>
                  <a:cubicBezTo>
                    <a:pt x="103527" y="181270"/>
                    <a:pt x="109721" y="179697"/>
                    <a:pt x="114300" y="176263"/>
                  </a:cubicBezTo>
                  <a:cubicBezTo>
                    <a:pt x="117475" y="173882"/>
                    <a:pt x="120275" y="170894"/>
                    <a:pt x="123825" y="169119"/>
                  </a:cubicBezTo>
                  <a:cubicBezTo>
                    <a:pt x="128315" y="166874"/>
                    <a:pt x="133350" y="165944"/>
                    <a:pt x="138113" y="164356"/>
                  </a:cubicBezTo>
                  <a:cubicBezTo>
                    <a:pt x="148356" y="160942"/>
                    <a:pt x="142829" y="162582"/>
                    <a:pt x="154782" y="159594"/>
                  </a:cubicBezTo>
                  <a:cubicBezTo>
                    <a:pt x="157163" y="158006"/>
                    <a:pt x="159596" y="156494"/>
                    <a:pt x="161925" y="154831"/>
                  </a:cubicBezTo>
                  <a:cubicBezTo>
                    <a:pt x="165154" y="152524"/>
                    <a:pt x="168085" y="149791"/>
                    <a:pt x="171450" y="147688"/>
                  </a:cubicBezTo>
                  <a:cubicBezTo>
                    <a:pt x="174460" y="145807"/>
                    <a:pt x="177712" y="144323"/>
                    <a:pt x="180975" y="142925"/>
                  </a:cubicBezTo>
                  <a:cubicBezTo>
                    <a:pt x="186683" y="140478"/>
                    <a:pt x="191604" y="139889"/>
                    <a:pt x="197644" y="138163"/>
                  </a:cubicBezTo>
                  <a:cubicBezTo>
                    <a:pt x="200058" y="137473"/>
                    <a:pt x="202303" y="136136"/>
                    <a:pt x="204788" y="135781"/>
                  </a:cubicBezTo>
                  <a:cubicBezTo>
                    <a:pt x="219019" y="133748"/>
                    <a:pt x="233470" y="133382"/>
                    <a:pt x="247650" y="131019"/>
                  </a:cubicBezTo>
                  <a:lnTo>
                    <a:pt x="261938" y="128638"/>
                  </a:lnTo>
                  <a:cubicBezTo>
                    <a:pt x="262732" y="126257"/>
                    <a:pt x="264319" y="124004"/>
                    <a:pt x="264319" y="121494"/>
                  </a:cubicBezTo>
                  <a:cubicBezTo>
                    <a:pt x="264319" y="107014"/>
                    <a:pt x="251107" y="115553"/>
                    <a:pt x="240507" y="116731"/>
                  </a:cubicBezTo>
                  <a:cubicBezTo>
                    <a:pt x="237332" y="117525"/>
                    <a:pt x="234129" y="118214"/>
                    <a:pt x="230982" y="119113"/>
                  </a:cubicBezTo>
                  <a:cubicBezTo>
                    <a:pt x="228568" y="119803"/>
                    <a:pt x="226260" y="120834"/>
                    <a:pt x="223838" y="121494"/>
                  </a:cubicBezTo>
                  <a:cubicBezTo>
                    <a:pt x="217523" y="123216"/>
                    <a:pt x="210997" y="124186"/>
                    <a:pt x="204788" y="126256"/>
                  </a:cubicBezTo>
                  <a:lnTo>
                    <a:pt x="183357" y="133400"/>
                  </a:lnTo>
                  <a:cubicBezTo>
                    <a:pt x="172482" y="140651"/>
                    <a:pt x="180142" y="136700"/>
                    <a:pt x="166688" y="140544"/>
                  </a:cubicBezTo>
                  <a:cubicBezTo>
                    <a:pt x="164274" y="141234"/>
                    <a:pt x="161958" y="142235"/>
                    <a:pt x="159544" y="142925"/>
                  </a:cubicBezTo>
                  <a:cubicBezTo>
                    <a:pt x="156397" y="143824"/>
                    <a:pt x="153166" y="144407"/>
                    <a:pt x="150019" y="145306"/>
                  </a:cubicBezTo>
                  <a:cubicBezTo>
                    <a:pt x="126106" y="152139"/>
                    <a:pt x="163125" y="142626"/>
                    <a:pt x="133350" y="150069"/>
                  </a:cubicBezTo>
                  <a:cubicBezTo>
                    <a:pt x="126206" y="149275"/>
                    <a:pt x="118593" y="150357"/>
                    <a:pt x="111919" y="147688"/>
                  </a:cubicBezTo>
                  <a:cubicBezTo>
                    <a:pt x="109588" y="146756"/>
                    <a:pt x="109538" y="143054"/>
                    <a:pt x="109538" y="140544"/>
                  </a:cubicBezTo>
                  <a:cubicBezTo>
                    <a:pt x="109538" y="134225"/>
                    <a:pt x="110332" y="108529"/>
                    <a:pt x="121444" y="104825"/>
                  </a:cubicBezTo>
                  <a:lnTo>
                    <a:pt x="128588" y="102444"/>
                  </a:lnTo>
                  <a:cubicBezTo>
                    <a:pt x="142314" y="93292"/>
                    <a:pt x="129076" y="101214"/>
                    <a:pt x="142875" y="95300"/>
                  </a:cubicBezTo>
                  <a:cubicBezTo>
                    <a:pt x="146138" y="93902"/>
                    <a:pt x="148904" y="91155"/>
                    <a:pt x="152400" y="90538"/>
                  </a:cubicBezTo>
                  <a:cubicBezTo>
                    <a:pt x="162592" y="88739"/>
                    <a:pt x="173038" y="88950"/>
                    <a:pt x="183357" y="88156"/>
                  </a:cubicBezTo>
                  <a:cubicBezTo>
                    <a:pt x="186532" y="88950"/>
                    <a:pt x="191847" y="87433"/>
                    <a:pt x="192882" y="90538"/>
                  </a:cubicBezTo>
                  <a:cubicBezTo>
                    <a:pt x="193787" y="93253"/>
                    <a:pt x="187937" y="93468"/>
                    <a:pt x="185738" y="95300"/>
                  </a:cubicBezTo>
                  <a:cubicBezTo>
                    <a:pt x="183151" y="97456"/>
                    <a:pt x="181396" y="100576"/>
                    <a:pt x="178594" y="102444"/>
                  </a:cubicBezTo>
                  <a:cubicBezTo>
                    <a:pt x="176505" y="103836"/>
                    <a:pt x="173757" y="103836"/>
                    <a:pt x="171450" y="104825"/>
                  </a:cubicBezTo>
                  <a:cubicBezTo>
                    <a:pt x="168187" y="106223"/>
                    <a:pt x="165293" y="108465"/>
                    <a:pt x="161925" y="109588"/>
                  </a:cubicBezTo>
                  <a:cubicBezTo>
                    <a:pt x="155715" y="111658"/>
                    <a:pt x="149225" y="112763"/>
                    <a:pt x="142875" y="114350"/>
                  </a:cubicBezTo>
                  <a:cubicBezTo>
                    <a:pt x="139700" y="115144"/>
                    <a:pt x="136455" y="115696"/>
                    <a:pt x="133350" y="116731"/>
                  </a:cubicBezTo>
                  <a:lnTo>
                    <a:pt x="119063" y="121494"/>
                  </a:lnTo>
                  <a:lnTo>
                    <a:pt x="111919" y="123875"/>
                  </a:lnTo>
                  <a:cubicBezTo>
                    <a:pt x="109538" y="124669"/>
                    <a:pt x="107285" y="126256"/>
                    <a:pt x="104775" y="126256"/>
                  </a:cubicBezTo>
                  <a:lnTo>
                    <a:pt x="73819" y="100063"/>
                  </a:lnTo>
                  <a:close/>
                </a:path>
              </a:pathLst>
            </a:custGeom>
            <a:solidFill>
              <a:srgbClr val="F1F1F1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" name="Serbest Form: Şekil 14">
              <a:extLst>
                <a:ext uri="{FF2B5EF4-FFF2-40B4-BE49-F238E27FC236}">
                  <a16:creationId xmlns:a16="http://schemas.microsoft.com/office/drawing/2014/main" id="{2000C066-B368-4B6E-857A-1647DB126393}"/>
                </a:ext>
              </a:extLst>
            </p:cNvPr>
            <p:cNvSpPr/>
            <p:nvPr/>
          </p:nvSpPr>
          <p:spPr>
            <a:xfrm>
              <a:off x="3943350" y="3248025"/>
              <a:ext cx="247650" cy="300038"/>
            </a:xfrm>
            <a:custGeom>
              <a:avLst/>
              <a:gdLst>
                <a:gd name="connsiteX0" fmla="*/ 69056 w 247650"/>
                <a:gd name="connsiteY0" fmla="*/ 66675 h 300038"/>
                <a:gd name="connsiteX1" fmla="*/ 80963 w 247650"/>
                <a:gd name="connsiteY1" fmla="*/ 57150 h 300038"/>
                <a:gd name="connsiteX2" fmla="*/ 50006 w 247650"/>
                <a:gd name="connsiteY2" fmla="*/ 59531 h 300038"/>
                <a:gd name="connsiteX3" fmla="*/ 57150 w 247650"/>
                <a:gd name="connsiteY3" fmla="*/ 61913 h 300038"/>
                <a:gd name="connsiteX4" fmla="*/ 76200 w 247650"/>
                <a:gd name="connsiteY4" fmla="*/ 59531 h 300038"/>
                <a:gd name="connsiteX5" fmla="*/ 121444 w 247650"/>
                <a:gd name="connsiteY5" fmla="*/ 54769 h 300038"/>
                <a:gd name="connsiteX6" fmla="*/ 126206 w 247650"/>
                <a:gd name="connsiteY6" fmla="*/ 47625 h 300038"/>
                <a:gd name="connsiteX7" fmla="*/ 133350 w 247650"/>
                <a:gd name="connsiteY7" fmla="*/ 45244 h 300038"/>
                <a:gd name="connsiteX8" fmla="*/ 178594 w 247650"/>
                <a:gd name="connsiteY8" fmla="*/ 42863 h 300038"/>
                <a:gd name="connsiteX9" fmla="*/ 195263 w 247650"/>
                <a:gd name="connsiteY9" fmla="*/ 38100 h 300038"/>
                <a:gd name="connsiteX10" fmla="*/ 202406 w 247650"/>
                <a:gd name="connsiteY10" fmla="*/ 35719 h 300038"/>
                <a:gd name="connsiteX11" fmla="*/ 226219 w 247650"/>
                <a:gd name="connsiteY11" fmla="*/ 33338 h 300038"/>
                <a:gd name="connsiteX12" fmla="*/ 238125 w 247650"/>
                <a:gd name="connsiteY12" fmla="*/ 21431 h 300038"/>
                <a:gd name="connsiteX13" fmla="*/ 235744 w 247650"/>
                <a:gd name="connsiteY13" fmla="*/ 14288 h 300038"/>
                <a:gd name="connsiteX14" fmla="*/ 245269 w 247650"/>
                <a:gd name="connsiteY14" fmla="*/ 0 h 300038"/>
                <a:gd name="connsiteX15" fmla="*/ 247650 w 247650"/>
                <a:gd name="connsiteY15" fmla="*/ 7144 h 300038"/>
                <a:gd name="connsiteX16" fmla="*/ 242888 w 247650"/>
                <a:gd name="connsiteY16" fmla="*/ 69056 h 300038"/>
                <a:gd name="connsiteX17" fmla="*/ 240506 w 247650"/>
                <a:gd name="connsiteY17" fmla="*/ 80963 h 300038"/>
                <a:gd name="connsiteX18" fmla="*/ 238125 w 247650"/>
                <a:gd name="connsiteY18" fmla="*/ 97631 h 300038"/>
                <a:gd name="connsiteX19" fmla="*/ 235744 w 247650"/>
                <a:gd name="connsiteY19" fmla="*/ 111919 h 300038"/>
                <a:gd name="connsiteX20" fmla="*/ 221456 w 247650"/>
                <a:gd name="connsiteY20" fmla="*/ 119063 h 300038"/>
                <a:gd name="connsiteX21" fmla="*/ 214313 w 247650"/>
                <a:gd name="connsiteY21" fmla="*/ 123825 h 300038"/>
                <a:gd name="connsiteX22" fmla="*/ 190500 w 247650"/>
                <a:gd name="connsiteY22" fmla="*/ 130969 h 300038"/>
                <a:gd name="connsiteX23" fmla="*/ 145256 w 247650"/>
                <a:gd name="connsiteY23" fmla="*/ 126206 h 300038"/>
                <a:gd name="connsiteX24" fmla="*/ 135731 w 247650"/>
                <a:gd name="connsiteY24" fmla="*/ 123825 h 300038"/>
                <a:gd name="connsiteX25" fmla="*/ 104775 w 247650"/>
                <a:gd name="connsiteY25" fmla="*/ 121444 h 300038"/>
                <a:gd name="connsiteX26" fmla="*/ 59531 w 247650"/>
                <a:gd name="connsiteY26" fmla="*/ 128588 h 300038"/>
                <a:gd name="connsiteX27" fmla="*/ 52388 w 247650"/>
                <a:gd name="connsiteY27" fmla="*/ 133350 h 300038"/>
                <a:gd name="connsiteX28" fmla="*/ 47625 w 247650"/>
                <a:gd name="connsiteY28" fmla="*/ 140494 h 300038"/>
                <a:gd name="connsiteX29" fmla="*/ 50006 w 247650"/>
                <a:gd name="connsiteY29" fmla="*/ 147638 h 300038"/>
                <a:gd name="connsiteX30" fmla="*/ 66675 w 247650"/>
                <a:gd name="connsiteY30" fmla="*/ 154781 h 300038"/>
                <a:gd name="connsiteX31" fmla="*/ 73819 w 247650"/>
                <a:gd name="connsiteY31" fmla="*/ 157163 h 300038"/>
                <a:gd name="connsiteX32" fmla="*/ 83344 w 247650"/>
                <a:gd name="connsiteY32" fmla="*/ 159544 h 300038"/>
                <a:gd name="connsiteX33" fmla="*/ 90488 w 247650"/>
                <a:gd name="connsiteY33" fmla="*/ 161925 h 300038"/>
                <a:gd name="connsiteX34" fmla="*/ 102394 w 247650"/>
                <a:gd name="connsiteY34" fmla="*/ 164306 h 300038"/>
                <a:gd name="connsiteX35" fmla="*/ 111919 w 247650"/>
                <a:gd name="connsiteY35" fmla="*/ 166688 h 300038"/>
                <a:gd name="connsiteX36" fmla="*/ 119063 w 247650"/>
                <a:gd name="connsiteY36" fmla="*/ 169069 h 300038"/>
                <a:gd name="connsiteX37" fmla="*/ 145256 w 247650"/>
                <a:gd name="connsiteY37" fmla="*/ 171450 h 300038"/>
                <a:gd name="connsiteX38" fmla="*/ 154781 w 247650"/>
                <a:gd name="connsiteY38" fmla="*/ 173831 h 300038"/>
                <a:gd name="connsiteX39" fmla="*/ 161925 w 247650"/>
                <a:gd name="connsiteY39" fmla="*/ 178594 h 300038"/>
                <a:gd name="connsiteX40" fmla="*/ 171450 w 247650"/>
                <a:gd name="connsiteY40" fmla="*/ 183356 h 300038"/>
                <a:gd name="connsiteX41" fmla="*/ 188119 w 247650"/>
                <a:gd name="connsiteY41" fmla="*/ 188119 h 300038"/>
                <a:gd name="connsiteX42" fmla="*/ 195263 w 247650"/>
                <a:gd name="connsiteY42" fmla="*/ 192881 h 300038"/>
                <a:gd name="connsiteX43" fmla="*/ 195263 w 247650"/>
                <a:gd name="connsiteY43" fmla="*/ 207169 h 300038"/>
                <a:gd name="connsiteX44" fmla="*/ 164306 w 247650"/>
                <a:gd name="connsiteY44" fmla="*/ 214313 h 300038"/>
                <a:gd name="connsiteX45" fmla="*/ 135731 w 247650"/>
                <a:gd name="connsiteY45" fmla="*/ 216694 h 300038"/>
                <a:gd name="connsiteX46" fmla="*/ 123825 w 247650"/>
                <a:gd name="connsiteY46" fmla="*/ 219075 h 300038"/>
                <a:gd name="connsiteX47" fmla="*/ 97631 w 247650"/>
                <a:gd name="connsiteY47" fmla="*/ 226219 h 300038"/>
                <a:gd name="connsiteX48" fmla="*/ 61913 w 247650"/>
                <a:gd name="connsiteY48" fmla="*/ 230981 h 300038"/>
                <a:gd name="connsiteX49" fmla="*/ 42863 w 247650"/>
                <a:gd name="connsiteY49" fmla="*/ 235744 h 300038"/>
                <a:gd name="connsiteX50" fmla="*/ 28575 w 247650"/>
                <a:gd name="connsiteY50" fmla="*/ 240506 h 300038"/>
                <a:gd name="connsiteX51" fmla="*/ 38100 w 247650"/>
                <a:gd name="connsiteY51" fmla="*/ 238125 h 300038"/>
                <a:gd name="connsiteX52" fmla="*/ 52388 w 247650"/>
                <a:gd name="connsiteY52" fmla="*/ 230981 h 300038"/>
                <a:gd name="connsiteX53" fmla="*/ 66675 w 247650"/>
                <a:gd name="connsiteY53" fmla="*/ 223838 h 300038"/>
                <a:gd name="connsiteX54" fmla="*/ 114300 w 247650"/>
                <a:gd name="connsiteY54" fmla="*/ 226219 h 300038"/>
                <a:gd name="connsiteX55" fmla="*/ 126206 w 247650"/>
                <a:gd name="connsiteY55" fmla="*/ 238125 h 300038"/>
                <a:gd name="connsiteX56" fmla="*/ 130969 w 247650"/>
                <a:gd name="connsiteY56" fmla="*/ 252413 h 300038"/>
                <a:gd name="connsiteX57" fmla="*/ 138113 w 247650"/>
                <a:gd name="connsiteY57" fmla="*/ 266700 h 300038"/>
                <a:gd name="connsiteX58" fmla="*/ 135731 w 247650"/>
                <a:gd name="connsiteY58" fmla="*/ 273844 h 300038"/>
                <a:gd name="connsiteX59" fmla="*/ 121444 w 247650"/>
                <a:gd name="connsiteY59" fmla="*/ 278606 h 300038"/>
                <a:gd name="connsiteX60" fmla="*/ 59531 w 247650"/>
                <a:gd name="connsiteY60" fmla="*/ 280988 h 300038"/>
                <a:gd name="connsiteX61" fmla="*/ 45244 w 247650"/>
                <a:gd name="connsiteY61" fmla="*/ 285750 h 300038"/>
                <a:gd name="connsiteX62" fmla="*/ 38100 w 247650"/>
                <a:gd name="connsiteY62" fmla="*/ 290513 h 300038"/>
                <a:gd name="connsiteX63" fmla="*/ 45244 w 247650"/>
                <a:gd name="connsiteY63" fmla="*/ 288131 h 300038"/>
                <a:gd name="connsiteX64" fmla="*/ 54769 w 247650"/>
                <a:gd name="connsiteY64" fmla="*/ 283369 h 300038"/>
                <a:gd name="connsiteX65" fmla="*/ 107156 w 247650"/>
                <a:gd name="connsiteY65" fmla="*/ 280988 h 300038"/>
                <a:gd name="connsiteX66" fmla="*/ 171450 w 247650"/>
                <a:gd name="connsiteY66" fmla="*/ 283369 h 300038"/>
                <a:gd name="connsiteX67" fmla="*/ 164306 w 247650"/>
                <a:gd name="connsiteY67" fmla="*/ 285750 h 300038"/>
                <a:gd name="connsiteX68" fmla="*/ 154781 w 247650"/>
                <a:gd name="connsiteY68" fmla="*/ 288131 h 300038"/>
                <a:gd name="connsiteX69" fmla="*/ 147638 w 247650"/>
                <a:gd name="connsiteY69" fmla="*/ 290513 h 300038"/>
                <a:gd name="connsiteX70" fmla="*/ 107156 w 247650"/>
                <a:gd name="connsiteY70" fmla="*/ 292894 h 300038"/>
                <a:gd name="connsiteX71" fmla="*/ 100013 w 247650"/>
                <a:gd name="connsiteY71" fmla="*/ 295275 h 300038"/>
                <a:gd name="connsiteX72" fmla="*/ 114300 w 247650"/>
                <a:gd name="connsiteY72" fmla="*/ 292894 h 300038"/>
                <a:gd name="connsiteX73" fmla="*/ 128588 w 247650"/>
                <a:gd name="connsiteY73" fmla="*/ 288131 h 300038"/>
                <a:gd name="connsiteX74" fmla="*/ 147638 w 247650"/>
                <a:gd name="connsiteY74" fmla="*/ 295275 h 300038"/>
                <a:gd name="connsiteX75" fmla="*/ 164306 w 247650"/>
                <a:gd name="connsiteY75" fmla="*/ 300038 h 300038"/>
                <a:gd name="connsiteX76" fmla="*/ 178594 w 247650"/>
                <a:gd name="connsiteY76" fmla="*/ 292894 h 300038"/>
                <a:gd name="connsiteX77" fmla="*/ 185738 w 247650"/>
                <a:gd name="connsiteY77" fmla="*/ 290513 h 300038"/>
                <a:gd name="connsiteX78" fmla="*/ 192881 w 247650"/>
                <a:gd name="connsiteY78" fmla="*/ 285750 h 300038"/>
                <a:gd name="connsiteX79" fmla="*/ 219075 w 247650"/>
                <a:gd name="connsiteY79" fmla="*/ 280988 h 300038"/>
                <a:gd name="connsiteX80" fmla="*/ 238125 w 247650"/>
                <a:gd name="connsiteY80" fmla="*/ 269081 h 300038"/>
                <a:gd name="connsiteX81" fmla="*/ 240506 w 247650"/>
                <a:gd name="connsiteY81" fmla="*/ 252413 h 300038"/>
                <a:gd name="connsiteX82" fmla="*/ 242888 w 247650"/>
                <a:gd name="connsiteY82" fmla="*/ 238125 h 300038"/>
                <a:gd name="connsiteX83" fmla="*/ 240506 w 247650"/>
                <a:gd name="connsiteY83" fmla="*/ 195263 h 300038"/>
                <a:gd name="connsiteX84" fmla="*/ 235744 w 247650"/>
                <a:gd name="connsiteY84" fmla="*/ 188119 h 300038"/>
                <a:gd name="connsiteX85" fmla="*/ 228600 w 247650"/>
                <a:gd name="connsiteY85" fmla="*/ 180975 h 300038"/>
                <a:gd name="connsiteX86" fmla="*/ 216694 w 247650"/>
                <a:gd name="connsiteY86" fmla="*/ 169069 h 300038"/>
                <a:gd name="connsiteX87" fmla="*/ 204788 w 247650"/>
                <a:gd name="connsiteY87" fmla="*/ 154781 h 300038"/>
                <a:gd name="connsiteX88" fmla="*/ 197644 w 247650"/>
                <a:gd name="connsiteY88" fmla="*/ 152400 h 300038"/>
                <a:gd name="connsiteX89" fmla="*/ 178594 w 247650"/>
                <a:gd name="connsiteY89" fmla="*/ 142875 h 300038"/>
                <a:gd name="connsiteX90" fmla="*/ 164306 w 247650"/>
                <a:gd name="connsiteY90" fmla="*/ 138113 h 300038"/>
                <a:gd name="connsiteX91" fmla="*/ 157163 w 247650"/>
                <a:gd name="connsiteY91" fmla="*/ 135731 h 300038"/>
                <a:gd name="connsiteX92" fmla="*/ 145256 w 247650"/>
                <a:gd name="connsiteY92" fmla="*/ 133350 h 300038"/>
                <a:gd name="connsiteX93" fmla="*/ 135731 w 247650"/>
                <a:gd name="connsiteY93" fmla="*/ 130969 h 300038"/>
                <a:gd name="connsiteX94" fmla="*/ 121444 w 247650"/>
                <a:gd name="connsiteY94" fmla="*/ 128588 h 300038"/>
                <a:gd name="connsiteX95" fmla="*/ 107156 w 247650"/>
                <a:gd name="connsiteY95" fmla="*/ 123825 h 300038"/>
                <a:gd name="connsiteX96" fmla="*/ 90488 w 247650"/>
                <a:gd name="connsiteY96" fmla="*/ 119063 h 300038"/>
                <a:gd name="connsiteX97" fmla="*/ 78581 w 247650"/>
                <a:gd name="connsiteY97" fmla="*/ 107156 h 300038"/>
                <a:gd name="connsiteX98" fmla="*/ 73819 w 247650"/>
                <a:gd name="connsiteY98" fmla="*/ 100013 h 300038"/>
                <a:gd name="connsiteX99" fmla="*/ 66675 w 247650"/>
                <a:gd name="connsiteY99" fmla="*/ 92869 h 300038"/>
                <a:gd name="connsiteX100" fmla="*/ 57150 w 247650"/>
                <a:gd name="connsiteY100" fmla="*/ 78581 h 300038"/>
                <a:gd name="connsiteX101" fmla="*/ 54769 w 247650"/>
                <a:gd name="connsiteY101" fmla="*/ 71438 h 300038"/>
                <a:gd name="connsiteX102" fmla="*/ 52388 w 247650"/>
                <a:gd name="connsiteY102" fmla="*/ 54769 h 300038"/>
                <a:gd name="connsiteX103" fmla="*/ 59531 w 247650"/>
                <a:gd name="connsiteY103" fmla="*/ 52388 h 300038"/>
                <a:gd name="connsiteX104" fmla="*/ 97631 w 247650"/>
                <a:gd name="connsiteY104" fmla="*/ 45244 h 300038"/>
                <a:gd name="connsiteX105" fmla="*/ 111919 w 247650"/>
                <a:gd name="connsiteY105" fmla="*/ 42863 h 300038"/>
                <a:gd name="connsiteX106" fmla="*/ 142875 w 247650"/>
                <a:gd name="connsiteY106" fmla="*/ 40481 h 300038"/>
                <a:gd name="connsiteX107" fmla="*/ 159544 w 247650"/>
                <a:gd name="connsiteY107" fmla="*/ 35719 h 300038"/>
                <a:gd name="connsiteX108" fmla="*/ 185738 w 247650"/>
                <a:gd name="connsiteY108" fmla="*/ 30956 h 300038"/>
                <a:gd name="connsiteX109" fmla="*/ 176213 w 247650"/>
                <a:gd name="connsiteY109" fmla="*/ 33338 h 300038"/>
                <a:gd name="connsiteX110" fmla="*/ 161925 w 247650"/>
                <a:gd name="connsiteY110" fmla="*/ 35719 h 300038"/>
                <a:gd name="connsiteX111" fmla="*/ 147638 w 247650"/>
                <a:gd name="connsiteY111" fmla="*/ 40481 h 300038"/>
                <a:gd name="connsiteX112" fmla="*/ 126206 w 247650"/>
                <a:gd name="connsiteY112" fmla="*/ 45244 h 300038"/>
                <a:gd name="connsiteX113" fmla="*/ 102394 w 247650"/>
                <a:gd name="connsiteY113" fmla="*/ 42863 h 300038"/>
                <a:gd name="connsiteX114" fmla="*/ 95250 w 247650"/>
                <a:gd name="connsiteY114" fmla="*/ 38100 h 300038"/>
                <a:gd name="connsiteX115" fmla="*/ 80963 w 247650"/>
                <a:gd name="connsiteY115" fmla="*/ 33338 h 300038"/>
                <a:gd name="connsiteX116" fmla="*/ 52388 w 247650"/>
                <a:gd name="connsiteY116" fmla="*/ 35719 h 300038"/>
                <a:gd name="connsiteX117" fmla="*/ 45244 w 247650"/>
                <a:gd name="connsiteY117" fmla="*/ 38100 h 300038"/>
                <a:gd name="connsiteX118" fmla="*/ 33338 w 247650"/>
                <a:gd name="connsiteY118" fmla="*/ 40481 h 300038"/>
                <a:gd name="connsiteX119" fmla="*/ 19050 w 247650"/>
                <a:gd name="connsiteY119" fmla="*/ 45244 h 300038"/>
                <a:gd name="connsiteX120" fmla="*/ 11906 w 247650"/>
                <a:gd name="connsiteY120" fmla="*/ 47625 h 300038"/>
                <a:gd name="connsiteX121" fmla="*/ 4763 w 247650"/>
                <a:gd name="connsiteY121" fmla="*/ 54769 h 300038"/>
                <a:gd name="connsiteX122" fmla="*/ 0 w 247650"/>
                <a:gd name="connsiteY122" fmla="*/ 61913 h 300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47650" h="300038">
                  <a:moveTo>
                    <a:pt x="69056" y="66675"/>
                  </a:moveTo>
                  <a:cubicBezTo>
                    <a:pt x="73025" y="63500"/>
                    <a:pt x="85722" y="58935"/>
                    <a:pt x="80963" y="57150"/>
                  </a:cubicBezTo>
                  <a:cubicBezTo>
                    <a:pt x="71273" y="53516"/>
                    <a:pt x="60154" y="57501"/>
                    <a:pt x="50006" y="59531"/>
                  </a:cubicBezTo>
                  <a:cubicBezTo>
                    <a:pt x="47545" y="60023"/>
                    <a:pt x="54769" y="61119"/>
                    <a:pt x="57150" y="61913"/>
                  </a:cubicBezTo>
                  <a:cubicBezTo>
                    <a:pt x="63500" y="61119"/>
                    <a:pt x="69827" y="60110"/>
                    <a:pt x="76200" y="59531"/>
                  </a:cubicBezTo>
                  <a:cubicBezTo>
                    <a:pt x="120257" y="55525"/>
                    <a:pt x="96186" y="59820"/>
                    <a:pt x="121444" y="54769"/>
                  </a:cubicBezTo>
                  <a:cubicBezTo>
                    <a:pt x="123031" y="52388"/>
                    <a:pt x="123971" y="49413"/>
                    <a:pt x="126206" y="47625"/>
                  </a:cubicBezTo>
                  <a:cubicBezTo>
                    <a:pt x="128166" y="46057"/>
                    <a:pt x="130850" y="45471"/>
                    <a:pt x="133350" y="45244"/>
                  </a:cubicBezTo>
                  <a:cubicBezTo>
                    <a:pt x="148390" y="43877"/>
                    <a:pt x="163513" y="43657"/>
                    <a:pt x="178594" y="42863"/>
                  </a:cubicBezTo>
                  <a:cubicBezTo>
                    <a:pt x="195709" y="37156"/>
                    <a:pt x="174351" y="44075"/>
                    <a:pt x="195263" y="38100"/>
                  </a:cubicBezTo>
                  <a:cubicBezTo>
                    <a:pt x="197676" y="37411"/>
                    <a:pt x="199925" y="36101"/>
                    <a:pt x="202406" y="35719"/>
                  </a:cubicBezTo>
                  <a:cubicBezTo>
                    <a:pt x="210291" y="34506"/>
                    <a:pt x="218281" y="34132"/>
                    <a:pt x="226219" y="33338"/>
                  </a:cubicBezTo>
                  <a:cubicBezTo>
                    <a:pt x="230387" y="30559"/>
                    <a:pt x="237133" y="27385"/>
                    <a:pt x="238125" y="21431"/>
                  </a:cubicBezTo>
                  <a:cubicBezTo>
                    <a:pt x="238538" y="18955"/>
                    <a:pt x="236538" y="16669"/>
                    <a:pt x="235744" y="14288"/>
                  </a:cubicBezTo>
                  <a:cubicBezTo>
                    <a:pt x="236974" y="10597"/>
                    <a:pt x="239323" y="0"/>
                    <a:pt x="245269" y="0"/>
                  </a:cubicBezTo>
                  <a:cubicBezTo>
                    <a:pt x="247779" y="0"/>
                    <a:pt x="246856" y="4763"/>
                    <a:pt x="247650" y="7144"/>
                  </a:cubicBezTo>
                  <a:cubicBezTo>
                    <a:pt x="246483" y="25815"/>
                    <a:pt x="245462" y="49753"/>
                    <a:pt x="242888" y="69056"/>
                  </a:cubicBezTo>
                  <a:cubicBezTo>
                    <a:pt x="242353" y="73068"/>
                    <a:pt x="241171" y="76970"/>
                    <a:pt x="240506" y="80963"/>
                  </a:cubicBezTo>
                  <a:cubicBezTo>
                    <a:pt x="239583" y="86499"/>
                    <a:pt x="238978" y="92084"/>
                    <a:pt x="238125" y="97631"/>
                  </a:cubicBezTo>
                  <a:cubicBezTo>
                    <a:pt x="237391" y="102403"/>
                    <a:pt x="237903" y="107600"/>
                    <a:pt x="235744" y="111919"/>
                  </a:cubicBezTo>
                  <a:cubicBezTo>
                    <a:pt x="233470" y="116466"/>
                    <a:pt x="225211" y="117185"/>
                    <a:pt x="221456" y="119063"/>
                  </a:cubicBezTo>
                  <a:cubicBezTo>
                    <a:pt x="218897" y="120343"/>
                    <a:pt x="216928" y="122663"/>
                    <a:pt x="214313" y="123825"/>
                  </a:cubicBezTo>
                  <a:cubicBezTo>
                    <a:pt x="206856" y="127139"/>
                    <a:pt x="198419" y="128990"/>
                    <a:pt x="190500" y="130969"/>
                  </a:cubicBezTo>
                  <a:cubicBezTo>
                    <a:pt x="178824" y="129908"/>
                    <a:pt x="157757" y="128290"/>
                    <a:pt x="145256" y="126206"/>
                  </a:cubicBezTo>
                  <a:cubicBezTo>
                    <a:pt x="142028" y="125668"/>
                    <a:pt x="138981" y="124207"/>
                    <a:pt x="135731" y="123825"/>
                  </a:cubicBezTo>
                  <a:cubicBezTo>
                    <a:pt x="125453" y="122616"/>
                    <a:pt x="115094" y="122238"/>
                    <a:pt x="104775" y="121444"/>
                  </a:cubicBezTo>
                  <a:cubicBezTo>
                    <a:pt x="96899" y="122050"/>
                    <a:pt x="70013" y="121600"/>
                    <a:pt x="59531" y="128588"/>
                  </a:cubicBezTo>
                  <a:lnTo>
                    <a:pt x="52388" y="133350"/>
                  </a:lnTo>
                  <a:cubicBezTo>
                    <a:pt x="50800" y="135731"/>
                    <a:pt x="48096" y="137671"/>
                    <a:pt x="47625" y="140494"/>
                  </a:cubicBezTo>
                  <a:cubicBezTo>
                    <a:pt x="47212" y="142970"/>
                    <a:pt x="48438" y="145678"/>
                    <a:pt x="50006" y="147638"/>
                  </a:cubicBezTo>
                  <a:cubicBezTo>
                    <a:pt x="54302" y="153008"/>
                    <a:pt x="60744" y="153086"/>
                    <a:pt x="66675" y="154781"/>
                  </a:cubicBezTo>
                  <a:cubicBezTo>
                    <a:pt x="69089" y="155471"/>
                    <a:pt x="71405" y="156473"/>
                    <a:pt x="73819" y="157163"/>
                  </a:cubicBezTo>
                  <a:cubicBezTo>
                    <a:pt x="76966" y="158062"/>
                    <a:pt x="80197" y="158645"/>
                    <a:pt x="83344" y="159544"/>
                  </a:cubicBezTo>
                  <a:cubicBezTo>
                    <a:pt x="85758" y="160234"/>
                    <a:pt x="88053" y="161316"/>
                    <a:pt x="90488" y="161925"/>
                  </a:cubicBezTo>
                  <a:cubicBezTo>
                    <a:pt x="94414" y="162907"/>
                    <a:pt x="98443" y="163428"/>
                    <a:pt x="102394" y="164306"/>
                  </a:cubicBezTo>
                  <a:cubicBezTo>
                    <a:pt x="105589" y="165016"/>
                    <a:pt x="108772" y="165789"/>
                    <a:pt x="111919" y="166688"/>
                  </a:cubicBezTo>
                  <a:cubicBezTo>
                    <a:pt x="114333" y="167378"/>
                    <a:pt x="116578" y="168714"/>
                    <a:pt x="119063" y="169069"/>
                  </a:cubicBezTo>
                  <a:cubicBezTo>
                    <a:pt x="127742" y="170309"/>
                    <a:pt x="136525" y="170656"/>
                    <a:pt x="145256" y="171450"/>
                  </a:cubicBezTo>
                  <a:cubicBezTo>
                    <a:pt x="148431" y="172244"/>
                    <a:pt x="151773" y="172542"/>
                    <a:pt x="154781" y="173831"/>
                  </a:cubicBezTo>
                  <a:cubicBezTo>
                    <a:pt x="157412" y="174958"/>
                    <a:pt x="159440" y="177174"/>
                    <a:pt x="161925" y="178594"/>
                  </a:cubicBezTo>
                  <a:cubicBezTo>
                    <a:pt x="165007" y="180355"/>
                    <a:pt x="168187" y="181958"/>
                    <a:pt x="171450" y="183356"/>
                  </a:cubicBezTo>
                  <a:cubicBezTo>
                    <a:pt x="176239" y="185408"/>
                    <a:pt x="183277" y="186909"/>
                    <a:pt x="188119" y="188119"/>
                  </a:cubicBezTo>
                  <a:cubicBezTo>
                    <a:pt x="190500" y="189706"/>
                    <a:pt x="193475" y="190646"/>
                    <a:pt x="195263" y="192881"/>
                  </a:cubicBezTo>
                  <a:cubicBezTo>
                    <a:pt x="197572" y="195767"/>
                    <a:pt x="199304" y="204283"/>
                    <a:pt x="195263" y="207169"/>
                  </a:cubicBezTo>
                  <a:cubicBezTo>
                    <a:pt x="189115" y="211560"/>
                    <a:pt x="170890" y="213620"/>
                    <a:pt x="164306" y="214313"/>
                  </a:cubicBezTo>
                  <a:cubicBezTo>
                    <a:pt x="154801" y="215314"/>
                    <a:pt x="145256" y="215900"/>
                    <a:pt x="135731" y="216694"/>
                  </a:cubicBezTo>
                  <a:cubicBezTo>
                    <a:pt x="131762" y="217488"/>
                    <a:pt x="127751" y="218093"/>
                    <a:pt x="123825" y="219075"/>
                  </a:cubicBezTo>
                  <a:cubicBezTo>
                    <a:pt x="105363" y="223690"/>
                    <a:pt x="132437" y="220418"/>
                    <a:pt x="97631" y="226219"/>
                  </a:cubicBezTo>
                  <a:cubicBezTo>
                    <a:pt x="76254" y="229782"/>
                    <a:pt x="88142" y="228067"/>
                    <a:pt x="61913" y="230981"/>
                  </a:cubicBezTo>
                  <a:cubicBezTo>
                    <a:pt x="40260" y="238201"/>
                    <a:pt x="74433" y="227135"/>
                    <a:pt x="42863" y="235744"/>
                  </a:cubicBezTo>
                  <a:cubicBezTo>
                    <a:pt x="38020" y="237065"/>
                    <a:pt x="23705" y="241723"/>
                    <a:pt x="28575" y="240506"/>
                  </a:cubicBezTo>
                  <a:lnTo>
                    <a:pt x="38100" y="238125"/>
                  </a:lnTo>
                  <a:cubicBezTo>
                    <a:pt x="58578" y="224475"/>
                    <a:pt x="32666" y="240843"/>
                    <a:pt x="52388" y="230981"/>
                  </a:cubicBezTo>
                  <a:cubicBezTo>
                    <a:pt x="70845" y="221752"/>
                    <a:pt x="48724" y="229821"/>
                    <a:pt x="66675" y="223838"/>
                  </a:cubicBezTo>
                  <a:cubicBezTo>
                    <a:pt x="82550" y="224632"/>
                    <a:pt x="98539" y="224163"/>
                    <a:pt x="114300" y="226219"/>
                  </a:cubicBezTo>
                  <a:cubicBezTo>
                    <a:pt x="119170" y="226854"/>
                    <a:pt x="124512" y="234314"/>
                    <a:pt x="126206" y="238125"/>
                  </a:cubicBezTo>
                  <a:cubicBezTo>
                    <a:pt x="128245" y="242713"/>
                    <a:pt x="128184" y="248236"/>
                    <a:pt x="130969" y="252413"/>
                  </a:cubicBezTo>
                  <a:cubicBezTo>
                    <a:pt x="137123" y="261645"/>
                    <a:pt x="134826" y="256841"/>
                    <a:pt x="138113" y="266700"/>
                  </a:cubicBezTo>
                  <a:cubicBezTo>
                    <a:pt x="137319" y="269081"/>
                    <a:pt x="137774" y="272385"/>
                    <a:pt x="135731" y="273844"/>
                  </a:cubicBezTo>
                  <a:cubicBezTo>
                    <a:pt x="131646" y="276762"/>
                    <a:pt x="126460" y="278413"/>
                    <a:pt x="121444" y="278606"/>
                  </a:cubicBezTo>
                  <a:lnTo>
                    <a:pt x="59531" y="280988"/>
                  </a:lnTo>
                  <a:cubicBezTo>
                    <a:pt x="54769" y="282575"/>
                    <a:pt x="49421" y="282965"/>
                    <a:pt x="45244" y="285750"/>
                  </a:cubicBezTo>
                  <a:cubicBezTo>
                    <a:pt x="42863" y="287338"/>
                    <a:pt x="38100" y="287651"/>
                    <a:pt x="38100" y="290513"/>
                  </a:cubicBezTo>
                  <a:cubicBezTo>
                    <a:pt x="38100" y="293023"/>
                    <a:pt x="42937" y="289120"/>
                    <a:pt x="45244" y="288131"/>
                  </a:cubicBezTo>
                  <a:cubicBezTo>
                    <a:pt x="48507" y="286733"/>
                    <a:pt x="51243" y="283776"/>
                    <a:pt x="54769" y="283369"/>
                  </a:cubicBezTo>
                  <a:cubicBezTo>
                    <a:pt x="72134" y="281366"/>
                    <a:pt x="89694" y="281782"/>
                    <a:pt x="107156" y="280988"/>
                  </a:cubicBezTo>
                  <a:cubicBezTo>
                    <a:pt x="128587" y="281782"/>
                    <a:pt x="150078" y="281588"/>
                    <a:pt x="171450" y="283369"/>
                  </a:cubicBezTo>
                  <a:cubicBezTo>
                    <a:pt x="173951" y="283577"/>
                    <a:pt x="166720" y="285060"/>
                    <a:pt x="164306" y="285750"/>
                  </a:cubicBezTo>
                  <a:cubicBezTo>
                    <a:pt x="161159" y="286649"/>
                    <a:pt x="157928" y="287232"/>
                    <a:pt x="154781" y="288131"/>
                  </a:cubicBezTo>
                  <a:cubicBezTo>
                    <a:pt x="152368" y="288821"/>
                    <a:pt x="150135" y="290263"/>
                    <a:pt x="147638" y="290513"/>
                  </a:cubicBezTo>
                  <a:cubicBezTo>
                    <a:pt x="134188" y="291858"/>
                    <a:pt x="120650" y="292100"/>
                    <a:pt x="107156" y="292894"/>
                  </a:cubicBezTo>
                  <a:cubicBezTo>
                    <a:pt x="104775" y="293688"/>
                    <a:pt x="97503" y="295275"/>
                    <a:pt x="100013" y="295275"/>
                  </a:cubicBezTo>
                  <a:cubicBezTo>
                    <a:pt x="104841" y="295275"/>
                    <a:pt x="109616" y="294065"/>
                    <a:pt x="114300" y="292894"/>
                  </a:cubicBezTo>
                  <a:cubicBezTo>
                    <a:pt x="119170" y="291676"/>
                    <a:pt x="128588" y="288131"/>
                    <a:pt x="128588" y="288131"/>
                  </a:cubicBezTo>
                  <a:cubicBezTo>
                    <a:pt x="144818" y="293543"/>
                    <a:pt x="124831" y="286723"/>
                    <a:pt x="147638" y="295275"/>
                  </a:cubicBezTo>
                  <a:cubicBezTo>
                    <a:pt x="154470" y="297837"/>
                    <a:pt x="156801" y="298161"/>
                    <a:pt x="164306" y="300038"/>
                  </a:cubicBezTo>
                  <a:cubicBezTo>
                    <a:pt x="182270" y="294048"/>
                    <a:pt x="160121" y="302129"/>
                    <a:pt x="178594" y="292894"/>
                  </a:cubicBezTo>
                  <a:cubicBezTo>
                    <a:pt x="180839" y="291772"/>
                    <a:pt x="183357" y="291307"/>
                    <a:pt x="185738" y="290513"/>
                  </a:cubicBezTo>
                  <a:cubicBezTo>
                    <a:pt x="188119" y="288925"/>
                    <a:pt x="190251" y="286877"/>
                    <a:pt x="192881" y="285750"/>
                  </a:cubicBezTo>
                  <a:cubicBezTo>
                    <a:pt x="198493" y="283345"/>
                    <a:pt x="215215" y="281539"/>
                    <a:pt x="219075" y="280988"/>
                  </a:cubicBezTo>
                  <a:cubicBezTo>
                    <a:pt x="236078" y="275320"/>
                    <a:pt x="230578" y="280402"/>
                    <a:pt x="238125" y="269081"/>
                  </a:cubicBezTo>
                  <a:cubicBezTo>
                    <a:pt x="238919" y="263525"/>
                    <a:pt x="239652" y="257960"/>
                    <a:pt x="240506" y="252413"/>
                  </a:cubicBezTo>
                  <a:cubicBezTo>
                    <a:pt x="241240" y="247641"/>
                    <a:pt x="242888" y="242953"/>
                    <a:pt x="242888" y="238125"/>
                  </a:cubicBezTo>
                  <a:cubicBezTo>
                    <a:pt x="242888" y="223816"/>
                    <a:pt x="242530" y="209429"/>
                    <a:pt x="240506" y="195263"/>
                  </a:cubicBezTo>
                  <a:cubicBezTo>
                    <a:pt x="240101" y="192430"/>
                    <a:pt x="237576" y="190318"/>
                    <a:pt x="235744" y="188119"/>
                  </a:cubicBezTo>
                  <a:cubicBezTo>
                    <a:pt x="233588" y="185532"/>
                    <a:pt x="230756" y="183562"/>
                    <a:pt x="228600" y="180975"/>
                  </a:cubicBezTo>
                  <a:cubicBezTo>
                    <a:pt x="218679" y="169069"/>
                    <a:pt x="229791" y="177799"/>
                    <a:pt x="216694" y="169069"/>
                  </a:cubicBezTo>
                  <a:cubicBezTo>
                    <a:pt x="213181" y="163800"/>
                    <a:pt x="210286" y="158447"/>
                    <a:pt x="204788" y="154781"/>
                  </a:cubicBezTo>
                  <a:cubicBezTo>
                    <a:pt x="202699" y="153389"/>
                    <a:pt x="199929" y="153439"/>
                    <a:pt x="197644" y="152400"/>
                  </a:cubicBezTo>
                  <a:cubicBezTo>
                    <a:pt x="191181" y="149462"/>
                    <a:pt x="185329" y="145120"/>
                    <a:pt x="178594" y="142875"/>
                  </a:cubicBezTo>
                  <a:lnTo>
                    <a:pt x="164306" y="138113"/>
                  </a:lnTo>
                  <a:cubicBezTo>
                    <a:pt x="161925" y="137319"/>
                    <a:pt x="159624" y="136223"/>
                    <a:pt x="157163" y="135731"/>
                  </a:cubicBezTo>
                  <a:cubicBezTo>
                    <a:pt x="153194" y="134937"/>
                    <a:pt x="149207" y="134228"/>
                    <a:pt x="145256" y="133350"/>
                  </a:cubicBezTo>
                  <a:cubicBezTo>
                    <a:pt x="142061" y="132640"/>
                    <a:pt x="138940" y="131611"/>
                    <a:pt x="135731" y="130969"/>
                  </a:cubicBezTo>
                  <a:cubicBezTo>
                    <a:pt x="130997" y="130022"/>
                    <a:pt x="126206" y="129382"/>
                    <a:pt x="121444" y="128588"/>
                  </a:cubicBezTo>
                  <a:cubicBezTo>
                    <a:pt x="116681" y="127000"/>
                    <a:pt x="112026" y="125042"/>
                    <a:pt x="107156" y="123825"/>
                  </a:cubicBezTo>
                  <a:cubicBezTo>
                    <a:pt x="95196" y="120835"/>
                    <a:pt x="100736" y="122479"/>
                    <a:pt x="90488" y="119063"/>
                  </a:cubicBezTo>
                  <a:cubicBezTo>
                    <a:pt x="77787" y="100012"/>
                    <a:pt x="94457" y="123032"/>
                    <a:pt x="78581" y="107156"/>
                  </a:cubicBezTo>
                  <a:cubicBezTo>
                    <a:pt x="76558" y="105133"/>
                    <a:pt x="75651" y="102211"/>
                    <a:pt x="73819" y="100013"/>
                  </a:cubicBezTo>
                  <a:cubicBezTo>
                    <a:pt x="71663" y="97426"/>
                    <a:pt x="68743" y="95527"/>
                    <a:pt x="66675" y="92869"/>
                  </a:cubicBezTo>
                  <a:cubicBezTo>
                    <a:pt x="63161" y="88351"/>
                    <a:pt x="57150" y="78581"/>
                    <a:pt x="57150" y="78581"/>
                  </a:cubicBezTo>
                  <a:cubicBezTo>
                    <a:pt x="56356" y="76200"/>
                    <a:pt x="55758" y="73745"/>
                    <a:pt x="54769" y="71438"/>
                  </a:cubicBezTo>
                  <a:cubicBezTo>
                    <a:pt x="52445" y="66015"/>
                    <a:pt x="46365" y="60792"/>
                    <a:pt x="52388" y="54769"/>
                  </a:cubicBezTo>
                  <a:cubicBezTo>
                    <a:pt x="54163" y="52994"/>
                    <a:pt x="57150" y="53182"/>
                    <a:pt x="59531" y="52388"/>
                  </a:cubicBezTo>
                  <a:cubicBezTo>
                    <a:pt x="75758" y="41569"/>
                    <a:pt x="62115" y="48982"/>
                    <a:pt x="97631" y="45244"/>
                  </a:cubicBezTo>
                  <a:cubicBezTo>
                    <a:pt x="102433" y="44739"/>
                    <a:pt x="107117" y="43369"/>
                    <a:pt x="111919" y="42863"/>
                  </a:cubicBezTo>
                  <a:cubicBezTo>
                    <a:pt x="122211" y="41779"/>
                    <a:pt x="132556" y="41275"/>
                    <a:pt x="142875" y="40481"/>
                  </a:cubicBezTo>
                  <a:cubicBezTo>
                    <a:pt x="148995" y="38441"/>
                    <a:pt x="152966" y="36915"/>
                    <a:pt x="159544" y="35719"/>
                  </a:cubicBezTo>
                  <a:cubicBezTo>
                    <a:pt x="190812" y="30035"/>
                    <a:pt x="164145" y="36356"/>
                    <a:pt x="185738" y="30956"/>
                  </a:cubicBezTo>
                  <a:cubicBezTo>
                    <a:pt x="185738" y="30956"/>
                    <a:pt x="179422" y="32696"/>
                    <a:pt x="176213" y="33338"/>
                  </a:cubicBezTo>
                  <a:cubicBezTo>
                    <a:pt x="171478" y="34285"/>
                    <a:pt x="166609" y="34548"/>
                    <a:pt x="161925" y="35719"/>
                  </a:cubicBezTo>
                  <a:cubicBezTo>
                    <a:pt x="157055" y="36936"/>
                    <a:pt x="152590" y="39656"/>
                    <a:pt x="147638" y="40481"/>
                  </a:cubicBezTo>
                  <a:cubicBezTo>
                    <a:pt x="130874" y="43276"/>
                    <a:pt x="137931" y="41336"/>
                    <a:pt x="126206" y="45244"/>
                  </a:cubicBezTo>
                  <a:cubicBezTo>
                    <a:pt x="118269" y="44450"/>
                    <a:pt x="110167" y="44657"/>
                    <a:pt x="102394" y="42863"/>
                  </a:cubicBezTo>
                  <a:cubicBezTo>
                    <a:pt x="99605" y="42219"/>
                    <a:pt x="97865" y="39262"/>
                    <a:pt x="95250" y="38100"/>
                  </a:cubicBezTo>
                  <a:cubicBezTo>
                    <a:pt x="90663" y="36061"/>
                    <a:pt x="80963" y="33338"/>
                    <a:pt x="80963" y="33338"/>
                  </a:cubicBezTo>
                  <a:cubicBezTo>
                    <a:pt x="71438" y="34132"/>
                    <a:pt x="61862" y="34456"/>
                    <a:pt x="52388" y="35719"/>
                  </a:cubicBezTo>
                  <a:cubicBezTo>
                    <a:pt x="49900" y="36051"/>
                    <a:pt x="47679" y="37491"/>
                    <a:pt x="45244" y="38100"/>
                  </a:cubicBezTo>
                  <a:cubicBezTo>
                    <a:pt x="41318" y="39082"/>
                    <a:pt x="37243" y="39416"/>
                    <a:pt x="33338" y="40481"/>
                  </a:cubicBezTo>
                  <a:cubicBezTo>
                    <a:pt x="28495" y="41802"/>
                    <a:pt x="23813" y="43656"/>
                    <a:pt x="19050" y="45244"/>
                  </a:cubicBezTo>
                  <a:lnTo>
                    <a:pt x="11906" y="47625"/>
                  </a:lnTo>
                  <a:cubicBezTo>
                    <a:pt x="9525" y="50006"/>
                    <a:pt x="6919" y="52182"/>
                    <a:pt x="4763" y="54769"/>
                  </a:cubicBezTo>
                  <a:cubicBezTo>
                    <a:pt x="2931" y="56968"/>
                    <a:pt x="0" y="61913"/>
                    <a:pt x="0" y="61913"/>
                  </a:cubicBezTo>
                </a:path>
              </a:pathLst>
            </a:custGeom>
            <a:noFill/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6" name="Picture 5" descr="A close-up of a touch screen device&#10;&#10;Description automatically generated with low confidence">
            <a:extLst>
              <a:ext uri="{FF2B5EF4-FFF2-40B4-BE49-F238E27FC236}">
                <a16:creationId xmlns:a16="http://schemas.microsoft.com/office/drawing/2014/main" id="{99C729A2-AA8D-A136-7152-34D7784101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" y="1898092"/>
            <a:ext cx="3033819" cy="3033819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456532-9FD9-7842-391F-9A03E5605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9" y="2474007"/>
            <a:ext cx="2401999" cy="24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6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robo\work\Design Archive\Presentations\EchoPos\Outs\Kurumsal Sunum\Sunum PNGs\14b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321"/>
            <a:ext cx="5796136" cy="24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Drobo\work\Design Archive\Presentations\EchoPos\Outs\Kurumsal Sunum\Sunum PNGs\14b_POS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71061"/>
            <a:ext cx="2302168" cy="18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Drobo\work\Design Archive\Presentations\EchoPos\Outs\Kurumsal Sunum\Sunum PNGs\14b_POS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6560"/>
            <a:ext cx="2026228" cy="37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39430" y="1419622"/>
            <a:ext cx="54726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Central Processing Unit: 32 Bit, 450 Mhz 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Memory: 64 MB RAM / 128 MB Flash (up to 32GB)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Wire Communication: 3xUSB, RS232, Drawer port, Ethernet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Keyboard: On-screen pop-up keyboard with 4 X 4 keys – 18 function keys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Video Player: Yes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Thermal Printer: 18 Lines/Sec. – 50mm Paper Roll – 30 meters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Power Supply: 12 V 2,5A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Mechanic: 50 km </a:t>
            </a:r>
            <a:endParaRPr lang="tr-TR" sz="110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Dimensions &amp; Weight: 215,5 x 144,6 x 700 mm. 694 Grams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4098" name="Picture 2" descr="\\Drobo\work\Design Archive\Presentations\EchoPos\Outs\Kurumsal Sunum\Sunum PNGs\14b_Title Ku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21533"/>
            <a:ext cx="5940153" cy="5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339430" y="859909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INGENICO 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IDE 280</a:t>
            </a: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7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512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Drobo\work\Design Archive\Presentations\EchoPos\Outs\Kurumsal Sunum\Sunum PNGs\14c_Pinpa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5" y="1924301"/>
            <a:ext cx="1050884" cy="15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8420" y="1534064"/>
            <a:ext cx="1407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INGENICO PINPAD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68257" y="3940525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Ingenico IDE 280 new-generation desktop cash register POS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pic>
        <p:nvPicPr>
          <p:cNvPr id="2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33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9420" y="2127648"/>
            <a:ext cx="1271569" cy="11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etin kutusu 26"/>
          <p:cNvSpPr txBox="1"/>
          <p:nvPr/>
        </p:nvSpPr>
        <p:spPr>
          <a:xfrm>
            <a:off x="2218112" y="1534064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BARCODE READER</a:t>
            </a:r>
            <a:endParaRPr lang="tr-T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1879248" y="3922896"/>
            <a:ext cx="206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Barcode Dimensions: 1D – 2D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Main Computer Interface: IBM 46XX,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Keyboard Wedge, Serial, USB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Dimensions &amp; Weight: 96.8 mm-143 mm 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148.8 mm / 499 g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70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657" y="2131106"/>
            <a:ext cx="1271569" cy="11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etin kutusu 31"/>
          <p:cNvSpPr txBox="1"/>
          <p:nvPr/>
        </p:nvSpPr>
        <p:spPr>
          <a:xfrm>
            <a:off x="3905751" y="1534064"/>
            <a:ext cx="13500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ELECTRONIC BALANCE</a:t>
            </a:r>
            <a:endParaRPr lang="tr-T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3703689" y="3931191"/>
            <a:ext cx="220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Operating Temperature Range: -10 40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Supply: DC 9V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Indicator type: LCD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Product Weight: 2.8kg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07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5692" y="1966914"/>
            <a:ext cx="1155972" cy="14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Metin kutusu 36"/>
          <p:cNvSpPr txBox="1"/>
          <p:nvPr/>
        </p:nvSpPr>
        <p:spPr>
          <a:xfrm>
            <a:off x="5711204" y="1534064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3’’ THERMAL PRINTER</a:t>
            </a:r>
            <a:endParaRPr lang="tr-T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5443119" y="3952096"/>
            <a:ext cx="2424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Print method: Directly thermal line printing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Dot Density: 512/576 dot lines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Print Speed: 250 mm /sec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Print Width: 79.5+/-0.5 mm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Interface: Serial, USB, Ethernet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0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43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8551" y="2349916"/>
            <a:ext cx="1398726" cy="7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etin kutusu 41"/>
          <p:cNvSpPr txBox="1"/>
          <p:nvPr/>
        </p:nvSpPr>
        <p:spPr>
          <a:xfrm>
            <a:off x="7706852" y="1534064"/>
            <a:ext cx="962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CASH DRAWER</a:t>
            </a:r>
            <a:endParaRPr lang="tr-T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7344827" y="3931191"/>
            <a:ext cx="193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5 paper, 8 coin units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Operable with 12v / 24v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Locking system and electric opening</a:t>
            </a:r>
            <a:endParaRPr lang="tr-TR" sz="8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Cold steel and SECC structure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79511" y="643436"/>
            <a:ext cx="1820855" cy="566897"/>
            <a:chOff x="179511" y="643436"/>
            <a:chExt cx="1820855" cy="566897"/>
          </a:xfrm>
        </p:grpSpPr>
        <p:pic>
          <p:nvPicPr>
            <p:cNvPr id="5122" name="Picture 2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970781"/>
              <a:ext cx="1644929" cy="239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284319" y="643436"/>
              <a:ext cx="1716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5EBDCD"/>
                  </a:solidFill>
                  <a:latin typeface="Gotham Rounded Bold" pitchFamily="50" charset="0"/>
                </a:rPr>
                <a:t>OTHER PRODUCTS</a:t>
              </a:r>
              <a:endParaRPr lang="tr-TR" sz="1600" dirty="0">
                <a:solidFill>
                  <a:srgbClr val="5EBDCD"/>
                </a:solidFill>
                <a:latin typeface="Gotham Rounded Bold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84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Drobo\work\Design Archive\Presentations\EchoPos\Outs\Kurumsal Sunum\Sunum PNGs\14d_Sağ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51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ECHOPOS HARDWARE SET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6146" name="Picture 2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481"/>
            <a:ext cx="4854838" cy="7458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Drobo\work\Design Archive\Presentations\EchoPos\Outs\Kurumsal Sunum\Sunum PNGs\14d_Sağ Tit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71540"/>
            <a:ext cx="5076056" cy="705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3324" y="782137"/>
            <a:ext cx="3660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Gotham Rounded Bold" pitchFamily="50" charset="0"/>
              </a:rPr>
              <a:t>ECHOPOS: THE EASIEST POS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4632960" y="3827690"/>
            <a:ext cx="415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Gotham Rounded Bold" pitchFamily="50" charset="0"/>
              </a:rPr>
              <a:t>ECHOPOS: THE SMARTEST POS</a:t>
            </a:r>
            <a:endParaRPr lang="tr-TR" sz="2400" dirty="0">
              <a:solidFill>
                <a:schemeClr val="bg1"/>
              </a:solidFill>
              <a:latin typeface="Gotham Rounded Bold" pitchFamily="50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51275" y="2117114"/>
            <a:ext cx="24217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5EBDCD"/>
                </a:solidFill>
                <a:latin typeface="Gotham Rounded Book" pitchFamily="50" charset="0"/>
              </a:rPr>
              <a:t>CALL CENTER SUPPORT SERVICES</a:t>
            </a:r>
            <a:endParaRPr lang="tr-TR" sz="1300" dirty="0">
              <a:solidFill>
                <a:srgbClr val="5EBDCD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839818" y="1687909"/>
            <a:ext cx="1388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Rounded Book" pitchFamily="50" charset="0"/>
              </a:rPr>
              <a:t>ECHOPOS offers</a:t>
            </a:r>
            <a:endParaRPr lang="tr-TR" sz="1400" dirty="0">
              <a:solidFill>
                <a:schemeClr val="bg1"/>
              </a:solidFill>
              <a:latin typeface="Gotham Rounded Book" pitchFamily="50" charset="0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449775" y="2436404"/>
            <a:ext cx="3955287" cy="577081"/>
            <a:chOff x="400689" y="1995686"/>
            <a:chExt cx="3955287" cy="577081"/>
          </a:xfrm>
        </p:grpSpPr>
        <p:sp>
          <p:nvSpPr>
            <p:cNvPr id="7" name="Metin kutusu 6"/>
            <p:cNvSpPr txBox="1"/>
            <p:nvPr/>
          </p:nvSpPr>
          <p:spPr>
            <a:xfrm>
              <a:off x="434954" y="1995686"/>
              <a:ext cx="392102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Provides service between 0</a:t>
              </a:r>
              <a:r>
                <a:rPr lang="tr-T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8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:00-22:00 every day.</a:t>
              </a:r>
              <a:endParaRPr lang="tr-TR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endPara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Optional On-Site Support Service (SLA)</a:t>
              </a:r>
              <a:endParaRPr lang="tr-TR" sz="105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Yuvarlatılmış Dikdörtgen 22"/>
            <p:cNvSpPr/>
            <p:nvPr/>
          </p:nvSpPr>
          <p:spPr>
            <a:xfrm>
              <a:off x="400689" y="2087478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4" name="Yuvarlatılmış Dikdörtgen 23"/>
            <p:cNvSpPr/>
            <p:nvPr/>
          </p:nvSpPr>
          <p:spPr>
            <a:xfrm>
              <a:off x="400689" y="2402248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4489865" y="1986178"/>
            <a:ext cx="4654135" cy="457458"/>
            <a:chOff x="4489865" y="1986178"/>
            <a:chExt cx="4654135" cy="457458"/>
          </a:xfrm>
        </p:grpSpPr>
        <p:pic>
          <p:nvPicPr>
            <p:cNvPr id="13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1986178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5004048" y="2014557"/>
              <a:ext cx="16626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Different financial models</a:t>
              </a:r>
              <a:endParaRPr lang="tr-TR" sz="11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26" name="Yuvarlatılmış Dikdörtgen 25"/>
            <p:cNvSpPr/>
            <p:nvPr/>
          </p:nvSpPr>
          <p:spPr>
            <a:xfrm>
              <a:off x="4959202" y="2108437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4489865" y="2340917"/>
            <a:ext cx="4654135" cy="457458"/>
            <a:chOff x="4489865" y="2340917"/>
            <a:chExt cx="4654135" cy="457458"/>
          </a:xfrm>
        </p:grpSpPr>
        <p:pic>
          <p:nvPicPr>
            <p:cNvPr id="12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2340917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Metin kutusu 19"/>
            <p:cNvSpPr txBox="1"/>
            <p:nvPr/>
          </p:nvSpPr>
          <p:spPr>
            <a:xfrm>
              <a:off x="5004048" y="2356887"/>
              <a:ext cx="31213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Real-time and two-way communications protocols</a:t>
              </a:r>
              <a:endParaRPr lang="tr-TR" sz="11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27" name="Yuvarlatılmış Dikdörtgen 26"/>
            <p:cNvSpPr/>
            <p:nvPr/>
          </p:nvSpPr>
          <p:spPr>
            <a:xfrm>
              <a:off x="4959202" y="2454896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4489865" y="2695656"/>
            <a:ext cx="4654135" cy="457458"/>
            <a:chOff x="4489865" y="2695656"/>
            <a:chExt cx="4654135" cy="457458"/>
          </a:xfrm>
        </p:grpSpPr>
        <p:pic>
          <p:nvPicPr>
            <p:cNvPr id="11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2695656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Metin kutusu 20"/>
            <p:cNvSpPr txBox="1"/>
            <p:nvPr/>
          </p:nvSpPr>
          <p:spPr>
            <a:xfrm>
              <a:off x="5004048" y="2716927"/>
              <a:ext cx="18293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Mobile and web applications</a:t>
              </a:r>
              <a:endParaRPr lang="tr-TR" sz="11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28" name="Yuvarlatılmış Dikdörtgen 27"/>
            <p:cNvSpPr/>
            <p:nvPr/>
          </p:nvSpPr>
          <p:spPr>
            <a:xfrm>
              <a:off x="4959202" y="2812085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4489865" y="3050396"/>
            <a:ext cx="4654135" cy="457458"/>
            <a:chOff x="4489865" y="3050396"/>
            <a:chExt cx="4654135" cy="457458"/>
          </a:xfrm>
        </p:grpSpPr>
        <p:pic>
          <p:nvPicPr>
            <p:cNvPr id="6147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3050396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Metin kutusu 21"/>
            <p:cNvSpPr txBox="1"/>
            <p:nvPr/>
          </p:nvSpPr>
          <p:spPr>
            <a:xfrm>
              <a:off x="5004048" y="3076967"/>
              <a:ext cx="371447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Gotham Rounded Book" pitchFamily="50" charset="0"/>
                </a:rPr>
                <a:t>New-generation cash registers with no initial investment cost</a:t>
              </a:r>
              <a:endParaRPr lang="tr-TR" sz="1100" dirty="0">
                <a:solidFill>
                  <a:schemeClr val="bg1"/>
                </a:solidFill>
              </a:endParaRPr>
            </a:p>
          </p:txBody>
        </p:sp>
        <p:sp>
          <p:nvSpPr>
            <p:cNvPr id="29" name="Yuvarlatılmış Dikdörtgen 28"/>
            <p:cNvSpPr/>
            <p:nvPr/>
          </p:nvSpPr>
          <p:spPr>
            <a:xfrm>
              <a:off x="4959202" y="3172125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535880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5" y="-27041"/>
            <a:ext cx="9192069" cy="5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68117" y="2142896"/>
            <a:ext cx="2407767" cy="857709"/>
            <a:chOff x="2717794" y="2142896"/>
            <a:chExt cx="2407767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212850" y="2568557"/>
              <a:ext cx="1912711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CATALOGUE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185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\work\Design Archive\Presentations\EchoPos\Outs\Kurumsal Sunum\Sunum PNGs\Çözüm Ortağ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96" y="-27041"/>
            <a:ext cx="9192072" cy="51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 5"/>
          <p:cNvGrpSpPr/>
          <p:nvPr/>
        </p:nvGrpSpPr>
        <p:grpSpPr>
          <a:xfrm>
            <a:off x="2717794" y="2142896"/>
            <a:ext cx="3708412" cy="857709"/>
            <a:chOff x="2555776" y="1930065"/>
            <a:chExt cx="3708412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2879812" y="2355726"/>
              <a:ext cx="3384376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  <a:latin typeface="Gotham Rounded Book" pitchFamily="50" charset="0"/>
                </a:rPr>
                <a:t>SOLUTION PARTNER</a:t>
              </a:r>
              <a:endParaRPr lang="tr-TR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555776" y="1930065"/>
              <a:ext cx="3294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YOUR NEW-GENERATION</a:t>
              </a:r>
              <a:endParaRPr lang="tr-TR" sz="2400" dirty="0">
                <a:solidFill>
                  <a:schemeClr val="bg1">
                    <a:lumMod val="95000"/>
                  </a:schemeClr>
                </a:solidFill>
                <a:cs typeface="Adobe Arabic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594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CATALOGUE</a:t>
            </a:r>
          </a:p>
        </p:txBody>
      </p:sp>
      <p:pic>
        <p:nvPicPr>
          <p:cNvPr id="7171" name="Picture 3" descr="\\Drobo\work\Design Archive\Presentations\EchoPos\Outs\Kurumsal Sunum\Sunum PNGs\15-16b_Katalog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9" y="913283"/>
            <a:ext cx="7698335" cy="3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FC0F96E-3567-4CE1-AD17-BF1BE78DB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67895"/>
            <a:ext cx="8280920" cy="431792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E6C3991-E58B-4037-9294-276811921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42" y="2827641"/>
            <a:ext cx="2000249" cy="62521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FBD726B-4C1E-4266-8C67-BC335DD5F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85" y="3416262"/>
            <a:ext cx="2000249" cy="62521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84B8A72-FF56-4396-B666-A8B7701F1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41" y="3820081"/>
            <a:ext cx="2000249" cy="6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6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CATALOGUE</a:t>
            </a:r>
          </a:p>
        </p:txBody>
      </p:sp>
      <p:pic>
        <p:nvPicPr>
          <p:cNvPr id="7171" name="Picture 3" descr="\\Drobo\work\Design Archive\Presentations\EchoPos\Outs\Kurumsal Sunum\Sunum PNGs\15-16b_Katalog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9" y="913283"/>
            <a:ext cx="7698335" cy="3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70CCE74E-C579-4B39-BB26-6BDE57244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96" y="392241"/>
            <a:ext cx="7918268" cy="426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899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Drobo\work\Design Archive\Presentations\EchoPos\Outs\Kurumsal Sunum\Sunum PNGs\15-16d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04616"/>
            <a:ext cx="9144000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CATALOGUE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5436096" y="2019421"/>
            <a:ext cx="3707904" cy="1922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8477CA"/>
                </a:solidFill>
                <a:latin typeface="Gotham Rounded Book" pitchFamily="50" charset="0"/>
              </a:rPr>
              <a:t>Please have the QR code read to download the </a:t>
            </a:r>
            <a:r>
              <a:rPr lang="tr-TR" sz="1100" dirty="0" err="1">
                <a:solidFill>
                  <a:srgbClr val="8477CA"/>
                </a:solidFill>
                <a:latin typeface="Gotham Rounded Book" pitchFamily="50" charset="0"/>
              </a:rPr>
              <a:t>catalog</a:t>
            </a:r>
            <a:endParaRPr lang="tr-TR" sz="1100" dirty="0">
              <a:solidFill>
                <a:srgbClr val="8477CA"/>
              </a:solidFill>
              <a:latin typeface="Gotham Rounded Book" pitchFamily="50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1E638AA-FA1E-404E-B254-D1822FAB4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326550"/>
            <a:ext cx="9144000" cy="459152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01746EA-AF3B-4D1E-8319-A4ACA5C1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14" y="2382940"/>
            <a:ext cx="980898" cy="980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88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4" y="-27041"/>
            <a:ext cx="9192067" cy="51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23528" y="2643758"/>
            <a:ext cx="3561582" cy="432048"/>
          </a:xfrm>
          <a:prstGeom prst="roundRect">
            <a:avLst>
              <a:gd name="adj" fmla="val 917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4"/>
                </a:solidFill>
                <a:latin typeface="Gotham Rounded Book" pitchFamily="50" charset="0"/>
              </a:rPr>
              <a:t>PROJECTS OF ECHOPOS</a:t>
            </a:r>
            <a:r>
              <a:rPr lang="tr-TR" sz="2400">
                <a:solidFill>
                  <a:schemeClr val="accent4"/>
                </a:solidFill>
                <a:latin typeface="Gotham Rounded Book" pitchFamily="50" charset="0"/>
              </a:rPr>
              <a:t>?</a:t>
            </a:r>
            <a:endParaRPr lang="tr-TR" sz="2400" dirty="0">
              <a:solidFill>
                <a:schemeClr val="accent4"/>
              </a:solidFill>
              <a:latin typeface="Gotham Rounded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76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Drobo\work\Design Archive\Presentations\EchoPos\Outs\Kurumsal Sunum\Sunum PNGs\21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8" y="-20538"/>
            <a:ext cx="605790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Drobo\work\Design Archive\Presentations\EchoPos\Outs\Kurumsal Sunum\Sunum PNGs\21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7" y="7398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58962" y="466187"/>
            <a:ext cx="4968553" cy="1162052"/>
            <a:chOff x="539552" y="1059582"/>
            <a:chExt cx="4968553" cy="1162052"/>
          </a:xfrm>
        </p:grpSpPr>
        <p:pic>
          <p:nvPicPr>
            <p:cNvPr id="4100" name="Picture 4" descr="\\Drobo\work\Design Archive\Presentations\EchoPos\Outs\Kurumsal Sunum\Sunum PNGs\14d_Sol Tit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05" y="1335329"/>
              <a:ext cx="4500500" cy="69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\\Drobo\work\Design Archive\Presentations\EchoPos\Outs\Kurumsal Sunum\Sunum PNGs\21_Şok 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59582"/>
              <a:ext cx="1162052" cy="116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etin kutusu 1"/>
          <p:cNvSpPr txBox="1"/>
          <p:nvPr/>
        </p:nvSpPr>
        <p:spPr>
          <a:xfrm>
            <a:off x="1561476" y="831601"/>
            <a:ext cx="166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 / SOK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1306533" y="1433352"/>
            <a:ext cx="3345024" cy="3647152"/>
            <a:chOff x="1659024" y="2067694"/>
            <a:chExt cx="3345024" cy="3647152"/>
          </a:xfrm>
        </p:grpSpPr>
        <p:sp>
          <p:nvSpPr>
            <p:cNvPr id="3" name="Metin kutusu 2"/>
            <p:cNvSpPr txBox="1"/>
            <p:nvPr/>
          </p:nvSpPr>
          <p:spPr>
            <a:xfrm>
              <a:off x="1701604" y="2067694"/>
              <a:ext cx="3302444" cy="364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Normal sales (Cash / Credit Card)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Invoiced Sales (E-archive / E-invoice)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Units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Gift Card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 err="1">
                  <a:solidFill>
                    <a:srgbClr val="4D4D4D"/>
                  </a:solidFill>
                  <a:latin typeface="Gotham Rounded Light" pitchFamily="50" charset="0"/>
                </a:rPr>
                <a:t>Sok</a:t>
              </a:r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 card Payment receipt / Balance inquiry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IBB Payment receipt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Promotions Management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Cash Refund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Credit Card Cancellation / Refund Transactions 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Reflecting and reporting of daily sales to ERP</a:t>
              </a:r>
              <a:endParaRPr lang="tr-TR" sz="1100" dirty="0">
                <a:solidFill>
                  <a:srgbClr val="4D4D4D"/>
                </a:solidFill>
                <a:latin typeface="Gotham Rounded Light" pitchFamily="50" charset="0"/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Ininal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Balance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Loading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Game </a:t>
              </a:r>
              <a:r>
                <a:rPr lang="tr-TR" sz="1100" dirty="0" err="1">
                  <a:solidFill>
                    <a:srgbClr val="4D4D4D"/>
                  </a:solidFill>
                </a:rPr>
                <a:t>Pin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Loading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Invoice</a:t>
              </a:r>
              <a:r>
                <a:rPr lang="tr-TR" sz="1100" dirty="0">
                  <a:solidFill>
                    <a:srgbClr val="4D4D4D"/>
                  </a:solidFill>
                </a:rPr>
                <a:t> Collection</a:t>
              </a: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Transfer Money</a:t>
              </a: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Social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Paycell</a:t>
              </a:r>
              <a:r>
                <a:rPr lang="tr-TR" sz="1100" dirty="0">
                  <a:solidFill>
                    <a:srgbClr val="4D4D4D"/>
                  </a:solidFill>
                </a:rPr>
                <a:t>-QR </a:t>
              </a:r>
              <a:r>
                <a:rPr lang="tr-TR" sz="1100" dirty="0" err="1">
                  <a:solidFill>
                    <a:srgbClr val="4D4D4D"/>
                  </a:solidFill>
                </a:rPr>
                <a:t>Payment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Istanbul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ŞOK </a:t>
              </a:r>
              <a:r>
                <a:rPr lang="tr-TR" sz="1100" dirty="0" err="1">
                  <a:solidFill>
                    <a:srgbClr val="4D4D4D"/>
                  </a:solidFill>
                </a:rPr>
                <a:t>Food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Card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tr-TR" sz="1100" dirty="0">
                  <a:solidFill>
                    <a:srgbClr val="4D4D4D"/>
                  </a:solidFill>
                </a:rPr>
                <a:t>Sodexo </a:t>
              </a:r>
              <a:r>
                <a:rPr lang="tr-TR" sz="1100" dirty="0" err="1">
                  <a:solidFill>
                    <a:srgbClr val="4D4D4D"/>
                  </a:solidFill>
                </a:rPr>
                <a:t>FlexoGift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</a:p>
            <a:p>
              <a:pPr lvl="0"/>
              <a:r>
                <a:rPr lang="tr-TR" sz="1100" dirty="0" err="1">
                  <a:solidFill>
                    <a:srgbClr val="4D4D4D"/>
                  </a:solidFill>
                </a:rPr>
                <a:t>Distance</a:t>
              </a:r>
              <a:r>
                <a:rPr lang="tr-TR" sz="1100" dirty="0">
                  <a:solidFill>
                    <a:srgbClr val="4D4D4D"/>
                  </a:solidFill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</a:rPr>
                <a:t>selling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endParaRPr lang="tr-TR" sz="1100" dirty="0">
                <a:solidFill>
                  <a:srgbClr val="4D4D4D"/>
                </a:solidFill>
              </a:endParaRPr>
            </a:p>
          </p:txBody>
        </p:sp>
        <p:sp>
          <p:nvSpPr>
            <p:cNvPr id="12" name="Yuvarlatılmış Dikdörtgen 11"/>
            <p:cNvSpPr/>
            <p:nvPr/>
          </p:nvSpPr>
          <p:spPr>
            <a:xfrm>
              <a:off x="1659024" y="21698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Yuvarlatılmış Dikdörtgen 12"/>
            <p:cNvSpPr/>
            <p:nvPr/>
          </p:nvSpPr>
          <p:spPr>
            <a:xfrm>
              <a:off x="1659024" y="23222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Yuvarlatılmış Dikdörtgen 13"/>
            <p:cNvSpPr/>
            <p:nvPr/>
          </p:nvSpPr>
          <p:spPr>
            <a:xfrm>
              <a:off x="1659024" y="249689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Yuvarlatılmış Dikdörtgen 14"/>
            <p:cNvSpPr/>
            <p:nvPr/>
          </p:nvSpPr>
          <p:spPr>
            <a:xfrm>
              <a:off x="1659024" y="2667699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Yuvarlatılmış Dikdörtgen 15"/>
            <p:cNvSpPr/>
            <p:nvPr/>
          </p:nvSpPr>
          <p:spPr>
            <a:xfrm>
              <a:off x="1659024" y="28318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Yuvarlatılmış Dikdörtgen 16"/>
            <p:cNvSpPr/>
            <p:nvPr/>
          </p:nvSpPr>
          <p:spPr>
            <a:xfrm>
              <a:off x="1659024" y="3004307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Yuvarlatılmış Dikdörtgen 17"/>
            <p:cNvSpPr/>
            <p:nvPr/>
          </p:nvSpPr>
          <p:spPr>
            <a:xfrm>
              <a:off x="1659024" y="317293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Yuvarlatılmış Dikdörtgen 18"/>
            <p:cNvSpPr/>
            <p:nvPr/>
          </p:nvSpPr>
          <p:spPr>
            <a:xfrm>
              <a:off x="1659024" y="33370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1659024" y="350283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1659024" y="367196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23" name="Yuvarlatılmış Dikdörtgen 19">
            <a:extLst>
              <a:ext uri="{FF2B5EF4-FFF2-40B4-BE49-F238E27FC236}">
                <a16:creationId xmlns:a16="http://schemas.microsoft.com/office/drawing/2014/main" id="{E36468A0-37A0-4189-902D-50ED40603AAD}"/>
              </a:ext>
            </a:extLst>
          </p:cNvPr>
          <p:cNvSpPr/>
          <p:nvPr/>
        </p:nvSpPr>
        <p:spPr>
          <a:xfrm>
            <a:off x="1306533" y="3233173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Yuvarlatılmış Dikdörtgen 19">
            <a:extLst>
              <a:ext uri="{FF2B5EF4-FFF2-40B4-BE49-F238E27FC236}">
                <a16:creationId xmlns:a16="http://schemas.microsoft.com/office/drawing/2014/main" id="{FECF3ECD-FB6F-4851-8458-C6510C9F08EE}"/>
              </a:ext>
            </a:extLst>
          </p:cNvPr>
          <p:cNvSpPr/>
          <p:nvPr/>
        </p:nvSpPr>
        <p:spPr>
          <a:xfrm>
            <a:off x="1306533" y="340255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Yuvarlatılmış Dikdörtgen 19">
            <a:extLst>
              <a:ext uri="{FF2B5EF4-FFF2-40B4-BE49-F238E27FC236}">
                <a16:creationId xmlns:a16="http://schemas.microsoft.com/office/drawing/2014/main" id="{7AD35E4C-FCE2-49C0-AEB0-94308CF3DD7A}"/>
              </a:ext>
            </a:extLst>
          </p:cNvPr>
          <p:cNvSpPr/>
          <p:nvPr/>
        </p:nvSpPr>
        <p:spPr>
          <a:xfrm>
            <a:off x="1305150" y="3542342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Yuvarlatılmış Dikdörtgen 19">
            <a:extLst>
              <a:ext uri="{FF2B5EF4-FFF2-40B4-BE49-F238E27FC236}">
                <a16:creationId xmlns:a16="http://schemas.microsoft.com/office/drawing/2014/main" id="{F55B97DC-9FBD-47AA-8299-0D118ED937CE}"/>
              </a:ext>
            </a:extLst>
          </p:cNvPr>
          <p:cNvSpPr/>
          <p:nvPr/>
        </p:nvSpPr>
        <p:spPr>
          <a:xfrm>
            <a:off x="1306532" y="3893975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Yuvarlatılmış Dikdörtgen 19">
            <a:extLst>
              <a:ext uri="{FF2B5EF4-FFF2-40B4-BE49-F238E27FC236}">
                <a16:creationId xmlns:a16="http://schemas.microsoft.com/office/drawing/2014/main" id="{55C722AA-8C0C-41DE-80CC-9DB99AFD1E3A}"/>
              </a:ext>
            </a:extLst>
          </p:cNvPr>
          <p:cNvSpPr/>
          <p:nvPr/>
        </p:nvSpPr>
        <p:spPr>
          <a:xfrm>
            <a:off x="1302516" y="372340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Yuvarlatılmış Dikdörtgen 19">
            <a:extLst>
              <a:ext uri="{FF2B5EF4-FFF2-40B4-BE49-F238E27FC236}">
                <a16:creationId xmlns:a16="http://schemas.microsoft.com/office/drawing/2014/main" id="{3EE85172-BB75-4F2D-B544-C69410CFB026}"/>
              </a:ext>
            </a:extLst>
          </p:cNvPr>
          <p:cNvSpPr/>
          <p:nvPr/>
        </p:nvSpPr>
        <p:spPr>
          <a:xfrm>
            <a:off x="1311683" y="407306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Yuvarlatılmış Dikdörtgen 19">
            <a:extLst>
              <a:ext uri="{FF2B5EF4-FFF2-40B4-BE49-F238E27FC236}">
                <a16:creationId xmlns:a16="http://schemas.microsoft.com/office/drawing/2014/main" id="{C554BEEF-B680-4BCE-9AD4-9219D5097609}"/>
              </a:ext>
            </a:extLst>
          </p:cNvPr>
          <p:cNvSpPr/>
          <p:nvPr/>
        </p:nvSpPr>
        <p:spPr>
          <a:xfrm>
            <a:off x="1302515" y="4237181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Yuvarlatılmış Dikdörtgen 19">
            <a:extLst>
              <a:ext uri="{FF2B5EF4-FFF2-40B4-BE49-F238E27FC236}">
                <a16:creationId xmlns:a16="http://schemas.microsoft.com/office/drawing/2014/main" id="{B42A2D77-2E68-FB88-86A9-445E5B3C0EEC}"/>
              </a:ext>
            </a:extLst>
          </p:cNvPr>
          <p:cNvSpPr/>
          <p:nvPr/>
        </p:nvSpPr>
        <p:spPr>
          <a:xfrm>
            <a:off x="1302514" y="4537644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Yuvarlatılmış Dikdörtgen 19">
            <a:extLst>
              <a:ext uri="{FF2B5EF4-FFF2-40B4-BE49-F238E27FC236}">
                <a16:creationId xmlns:a16="http://schemas.microsoft.com/office/drawing/2014/main" id="{9A25583C-5CD1-7F79-5D59-CDFE2457C2A2}"/>
              </a:ext>
            </a:extLst>
          </p:cNvPr>
          <p:cNvSpPr/>
          <p:nvPr/>
        </p:nvSpPr>
        <p:spPr>
          <a:xfrm>
            <a:off x="1305150" y="439690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19">
            <a:extLst>
              <a:ext uri="{FF2B5EF4-FFF2-40B4-BE49-F238E27FC236}">
                <a16:creationId xmlns:a16="http://schemas.microsoft.com/office/drawing/2014/main" id="{8F774042-FF7A-2AC1-5915-AFCB453CE290}"/>
              </a:ext>
            </a:extLst>
          </p:cNvPr>
          <p:cNvSpPr/>
          <p:nvPr/>
        </p:nvSpPr>
        <p:spPr>
          <a:xfrm>
            <a:off x="1302514" y="4686492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7883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Şok BG" descr="\\Drobo\work\Design Archive\Presentations\EchoPos\Outs\Kurumsal Sunum\Sunum PNGs\20_Şok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7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20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6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Al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Üs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ölüm İsmi"/>
          <p:cNvSpPr/>
          <p:nvPr/>
        </p:nvSpPr>
        <p:spPr>
          <a:xfrm>
            <a:off x="395536" y="0"/>
            <a:ext cx="165551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2050" name="Türkiye" descr="\\Drobo\work\Design Archive\Presentations\EchoPos\Outs\Kurumsal Sunum\Sunum PNGs\20_Türkiy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198350"/>
            <a:ext cx="6724649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92" y="1347614"/>
            <a:ext cx="498764" cy="4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69" y="1779588"/>
            <a:ext cx="409374" cy="4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44" y="2089287"/>
            <a:ext cx="387744" cy="3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29" y="2592288"/>
            <a:ext cx="509587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56" y="3003911"/>
            <a:ext cx="280636" cy="2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43" y="3319538"/>
            <a:ext cx="398045" cy="3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49751"/>
            <a:ext cx="254794" cy="2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74" y="3003910"/>
            <a:ext cx="509587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12" y="2283159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60" y="1529828"/>
            <a:ext cx="365002" cy="36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26" y="1262401"/>
            <a:ext cx="534854" cy="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81" y="3542917"/>
            <a:ext cx="420862" cy="4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834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60" y="317631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12" y="2715207"/>
            <a:ext cx="336376" cy="3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84" y="2948171"/>
            <a:ext cx="336376" cy="3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67" y="2069288"/>
            <a:ext cx="232205" cy="2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45" y="1995686"/>
            <a:ext cx="252627" cy="2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27" y="1797255"/>
            <a:ext cx="239346" cy="2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35646"/>
            <a:ext cx="319933" cy="3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12" y="1844382"/>
            <a:ext cx="239346" cy="2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18" y="2577047"/>
            <a:ext cx="581120" cy="5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14" y="1851670"/>
            <a:ext cx="465244" cy="46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63" y="1677582"/>
            <a:ext cx="217248" cy="2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3167245" y="699542"/>
            <a:ext cx="5365567" cy="288032"/>
          </a:xfrm>
          <a:prstGeom prst="roundRect">
            <a:avLst/>
          </a:prstGeom>
          <a:solidFill>
            <a:srgbClr val="8477CA"/>
          </a:solidFill>
          <a:ln>
            <a:noFill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latin typeface="Gotham Rounded Book" pitchFamily="50" charset="0"/>
              </a:rPr>
              <a:t>NEWLY-OPENED BRANCHES CONTINUE WITH ECHOPOS</a:t>
            </a:r>
            <a:endParaRPr lang="tr-TR" sz="1100" dirty="0">
              <a:latin typeface="Gotham Rounded Book" pitchFamily="50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665120" y="362362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otham Rounded Bold" pitchFamily="50" charset="0"/>
              </a:rPr>
              <a:t>SOK</a:t>
            </a:r>
            <a:endParaRPr lang="tr-TR" sz="2000" dirty="0">
              <a:solidFill>
                <a:schemeClr val="bg1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1768827C-86EC-4829-B80E-FE7B3082E418}"/>
              </a:ext>
            </a:extLst>
          </p:cNvPr>
          <p:cNvSpPr txBox="1"/>
          <p:nvPr/>
        </p:nvSpPr>
        <p:spPr>
          <a:xfrm>
            <a:off x="3609547" y="987574"/>
            <a:ext cx="18918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*</a:t>
            </a:r>
            <a:r>
              <a:rPr lang="en-US" sz="700" dirty="0">
                <a:solidFill>
                  <a:schemeClr val="bg1"/>
                </a:solidFill>
                <a:latin typeface="Gotham Rounded Light" pitchFamily="50" charset="0"/>
              </a:rPr>
              <a:t>Data for </a:t>
            </a:r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SOK</a:t>
            </a:r>
            <a:r>
              <a:rPr lang="en-US" sz="700" dirty="0">
                <a:solidFill>
                  <a:schemeClr val="bg1"/>
                </a:solidFill>
                <a:latin typeface="Gotham Rounded Light" pitchFamily="50" charset="0"/>
              </a:rPr>
              <a:t> are up-to-date as of</a:t>
            </a:r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  01.10.2024</a:t>
            </a:r>
          </a:p>
        </p:txBody>
      </p:sp>
      <p:grpSp>
        <p:nvGrpSpPr>
          <p:cNvPr id="45" name="Grup 44">
            <a:extLst>
              <a:ext uri="{FF2B5EF4-FFF2-40B4-BE49-F238E27FC236}">
                <a16:creationId xmlns:a16="http://schemas.microsoft.com/office/drawing/2014/main" id="{D284F481-5ADE-41DE-9C5A-0DD3E27B8293}"/>
              </a:ext>
            </a:extLst>
          </p:cNvPr>
          <p:cNvGrpSpPr/>
          <p:nvPr/>
        </p:nvGrpSpPr>
        <p:grpSpPr>
          <a:xfrm>
            <a:off x="6236363" y="4002003"/>
            <a:ext cx="1200329" cy="671879"/>
            <a:chOff x="6981352" y="4228220"/>
            <a:chExt cx="1200329" cy="671879"/>
          </a:xfrm>
        </p:grpSpPr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2EDE6130-44E0-41A3-9E4F-B5E971CAE551}"/>
                </a:ext>
              </a:extLst>
            </p:cNvPr>
            <p:cNvSpPr txBox="1"/>
            <p:nvPr/>
          </p:nvSpPr>
          <p:spPr>
            <a:xfrm>
              <a:off x="7059127" y="4228220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8.431</a:t>
              </a:r>
            </a:p>
          </p:txBody>
        </p:sp>
        <p:sp>
          <p:nvSpPr>
            <p:cNvPr id="47" name="Metin kutusu 46">
              <a:extLst>
                <a:ext uri="{FF2B5EF4-FFF2-40B4-BE49-F238E27FC236}">
                  <a16:creationId xmlns:a16="http://schemas.microsoft.com/office/drawing/2014/main" id="{8E7CE7E7-11F2-4021-B3BE-3CF7F1FBF8B3}"/>
                </a:ext>
              </a:extLst>
            </p:cNvPr>
            <p:cNvSpPr txBox="1"/>
            <p:nvPr/>
          </p:nvSpPr>
          <p:spPr>
            <a:xfrm>
              <a:off x="6981352" y="4530767"/>
              <a:ext cx="1200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otham Rounded Light" pitchFamily="50" charset="0"/>
                </a:rPr>
                <a:t>BRANCHES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3756B509-875D-4FE4-A2F2-F5066F9B5FD7}"/>
              </a:ext>
            </a:extLst>
          </p:cNvPr>
          <p:cNvSpPr txBox="1"/>
          <p:nvPr/>
        </p:nvSpPr>
        <p:spPr>
          <a:xfrm>
            <a:off x="7632106" y="399452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  <a:latin typeface="Gotham Rounded Bold" pitchFamily="50" charset="0"/>
              </a:rPr>
              <a:t>16.760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B7692DD9-24CB-49EC-8471-A59901860FD7}"/>
              </a:ext>
            </a:extLst>
          </p:cNvPr>
          <p:cNvSpPr txBox="1"/>
          <p:nvPr/>
        </p:nvSpPr>
        <p:spPr>
          <a:xfrm>
            <a:off x="7484516" y="4298548"/>
            <a:ext cx="16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Rounded Light" pitchFamily="50" charset="0"/>
              </a:rPr>
              <a:t>INSTALLATIONS</a:t>
            </a:r>
            <a:endParaRPr lang="tr-TR" dirty="0">
              <a:solidFill>
                <a:schemeClr val="bg1"/>
              </a:solidFill>
            </a:endParaRP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AB534EB5-EB9C-411F-82D7-C6A747220B59}"/>
              </a:ext>
            </a:extLst>
          </p:cNvPr>
          <p:cNvGrpSpPr/>
          <p:nvPr/>
        </p:nvGrpSpPr>
        <p:grpSpPr>
          <a:xfrm>
            <a:off x="5022274" y="3994523"/>
            <a:ext cx="1252972" cy="671846"/>
            <a:chOff x="7042503" y="4164283"/>
            <a:chExt cx="1252972" cy="671846"/>
          </a:xfrm>
        </p:grpSpPr>
        <p:sp>
          <p:nvSpPr>
            <p:cNvPr id="42" name="Metin kutusu 41">
              <a:extLst>
                <a:ext uri="{FF2B5EF4-FFF2-40B4-BE49-F238E27FC236}">
                  <a16:creationId xmlns:a16="http://schemas.microsoft.com/office/drawing/2014/main" id="{E434A69E-CB40-4A27-8EE7-6B12D6B6BA54}"/>
                </a:ext>
              </a:extLst>
            </p:cNvPr>
            <p:cNvSpPr txBox="1"/>
            <p:nvPr/>
          </p:nvSpPr>
          <p:spPr>
            <a:xfrm>
              <a:off x="7429045" y="4164283"/>
              <a:ext cx="495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81</a:t>
              </a:r>
            </a:p>
          </p:txBody>
        </p:sp>
        <p:sp>
          <p:nvSpPr>
            <p:cNvPr id="43" name="Metin kutusu 42">
              <a:extLst>
                <a:ext uri="{FF2B5EF4-FFF2-40B4-BE49-F238E27FC236}">
                  <a16:creationId xmlns:a16="http://schemas.microsoft.com/office/drawing/2014/main" id="{004B6910-A8B2-4FB8-8C8E-AA08D5764C39}"/>
                </a:ext>
              </a:extLst>
            </p:cNvPr>
            <p:cNvSpPr txBox="1"/>
            <p:nvPr/>
          </p:nvSpPr>
          <p:spPr>
            <a:xfrm>
              <a:off x="7042503" y="4466797"/>
              <a:ext cx="1252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PROVINCES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543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BG" descr="\\Drobo\work\Design Archive\Presentations\EchoPos\Outs\Kurumsal Sunum\Sunum PNGs\22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538"/>
            <a:ext cx="914400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22_Alt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9742"/>
            <a:ext cx="9144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0" y="771550"/>
            <a:ext cx="5508105" cy="1162052"/>
            <a:chOff x="0" y="771550"/>
            <a:chExt cx="5508105" cy="1162052"/>
          </a:xfrm>
        </p:grpSpPr>
        <p:pic>
          <p:nvPicPr>
            <p:cNvPr id="4100" name="Picture 4" descr="\\Drobo\work\Design Archive\Presentations\EchoPos\Outs\Kurumsal Sunum\Sunum PNGs\14d_Sol Tit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7297"/>
              <a:ext cx="5508105" cy="69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\\Drobo\work\Design Archive\Presentations\EchoPos\Outs\Kurumsal Sunum\Sunum PNGs\21_Şok 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71550"/>
              <a:ext cx="1162052" cy="116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 22"/>
          <p:cNvGrpSpPr/>
          <p:nvPr/>
        </p:nvGrpSpPr>
        <p:grpSpPr>
          <a:xfrm>
            <a:off x="1809224" y="1142360"/>
            <a:ext cx="1518253" cy="393497"/>
            <a:chOff x="1809224" y="1142360"/>
            <a:chExt cx="1518253" cy="393497"/>
          </a:xfrm>
        </p:grpSpPr>
        <p:sp>
          <p:nvSpPr>
            <p:cNvPr id="2" name="Metin kutusu 1"/>
            <p:cNvSpPr txBox="1"/>
            <p:nvPr/>
          </p:nvSpPr>
          <p:spPr>
            <a:xfrm>
              <a:off x="1824373" y="1142360"/>
              <a:ext cx="1503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600" dirty="0">
                  <a:solidFill>
                    <a:schemeClr val="bg1"/>
                  </a:solidFill>
                  <a:latin typeface="Gotham Rounded Bold" pitchFamily="50" charset="0"/>
                </a:rPr>
                <a:t>ECHOPOS</a:t>
              </a:r>
              <a:r>
                <a:rPr lang="tr-TR" sz="1600" dirty="0">
                  <a:solidFill>
                    <a:schemeClr val="bg1"/>
                  </a:solidFill>
                  <a:latin typeface="Gotham Rounded Book" pitchFamily="50" charset="0"/>
                </a:rPr>
                <a:t> / SOK</a:t>
              </a: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1809224" y="1335802"/>
              <a:ext cx="18473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r-TR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348706" y="2179599"/>
            <a:ext cx="1749844" cy="2214187"/>
            <a:chOff x="1150312" y="1749490"/>
            <a:chExt cx="1590767" cy="2012897"/>
          </a:xfrm>
        </p:grpSpPr>
        <p:pic>
          <p:nvPicPr>
            <p:cNvPr id="512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312" y="1749490"/>
              <a:ext cx="1590767" cy="201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\\Drobo\work\Design Archive\Presentations\EchoPos\Outs\Kurumsal Sunum\Sunum PNGs\22_Foto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8" y="1813920"/>
              <a:ext cx="1444132" cy="188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 9"/>
          <p:cNvGrpSpPr/>
          <p:nvPr/>
        </p:nvGrpSpPr>
        <p:grpSpPr>
          <a:xfrm>
            <a:off x="2572561" y="2179599"/>
            <a:ext cx="1749844" cy="2214187"/>
            <a:chOff x="2572561" y="2192315"/>
            <a:chExt cx="1749844" cy="2214187"/>
          </a:xfrm>
        </p:grpSpPr>
        <p:pic>
          <p:nvPicPr>
            <p:cNvPr id="30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561" y="219231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 descr="\\Drobo\work\Design Archive\Presentations\EchoPos\Outs\Kurumsal Sunum\Sunum PNGs\22_Foto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211" y="2263187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 8"/>
          <p:cNvGrpSpPr/>
          <p:nvPr/>
        </p:nvGrpSpPr>
        <p:grpSpPr>
          <a:xfrm>
            <a:off x="4796416" y="2179599"/>
            <a:ext cx="1749844" cy="2214187"/>
            <a:chOff x="4796416" y="2192314"/>
            <a:chExt cx="1749844" cy="2214187"/>
          </a:xfrm>
        </p:grpSpPr>
        <p:pic>
          <p:nvPicPr>
            <p:cNvPr id="31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416" y="2192314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\\Drobo\work\Design Archive\Presentations\EchoPos\Outs\Kurumsal Sunum\Sunum PNGs\22_Foto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066" y="2263186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 7"/>
          <p:cNvGrpSpPr/>
          <p:nvPr/>
        </p:nvGrpSpPr>
        <p:grpSpPr>
          <a:xfrm>
            <a:off x="7020272" y="2179599"/>
            <a:ext cx="1749844" cy="2214187"/>
            <a:chOff x="7020272" y="2198025"/>
            <a:chExt cx="1749844" cy="2214187"/>
          </a:xfrm>
        </p:grpSpPr>
        <p:pic>
          <p:nvPicPr>
            <p:cNvPr id="3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19802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\\Drobo\work\Design Archive\Presentations\EchoPos\Outs\Kurumsal Sunum\Sunum PNGs\22_Foto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922" y="2268897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0167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Drobo\work\Design Archive\Presentations\EchoPos\Outs\Kurumsal Sunum\Sunum PNGs\21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8" y="-20538"/>
            <a:ext cx="605790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Drobo\work\Design Archive\Presentations\EchoPos\Outs\Kurumsal Sunum\Sunum PNGs\21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96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4100" name="Picture 4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5" y="1335329"/>
            <a:ext cx="4500500" cy="6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820357" y="1375714"/>
            <a:ext cx="166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 / BIM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659024" y="2067694"/>
            <a:ext cx="3633056" cy="2800767"/>
            <a:chOff x="1659024" y="2067694"/>
            <a:chExt cx="3633056" cy="2800767"/>
          </a:xfrm>
        </p:grpSpPr>
        <p:sp>
          <p:nvSpPr>
            <p:cNvPr id="3" name="Metin kutusu 2"/>
            <p:cNvSpPr txBox="1"/>
            <p:nvPr/>
          </p:nvSpPr>
          <p:spPr>
            <a:xfrm>
              <a:off x="1701604" y="2067694"/>
              <a:ext cx="359047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Normal sales (Cash / Credit Card)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Invoiced Sales (E-archive / E-invoice)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Units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Gift Card Sales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 err="1">
                  <a:solidFill>
                    <a:srgbClr val="4D4D4D"/>
                  </a:solidFill>
                  <a:latin typeface="Gotham Rounded Light" pitchFamily="50" charset="0"/>
                </a:rPr>
                <a:t>Bim</a:t>
              </a:r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 card Payment receipt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Promotions Management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Cash Refund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Credit Card Cancellation / Refund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pPr lvl="0"/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Cash Register Advance / Payment Transactions</a:t>
              </a:r>
              <a:endParaRPr lang="tr-TR" sz="1100" dirty="0">
                <a:solidFill>
                  <a:srgbClr val="4D4D4D"/>
                </a:solidFill>
              </a:endParaRPr>
            </a:p>
            <a:p>
              <a:r>
                <a:rPr lang="en-US" sz="1100" dirty="0">
                  <a:solidFill>
                    <a:srgbClr val="4D4D4D"/>
                  </a:solidFill>
                  <a:latin typeface="Gotham Rounded Light" pitchFamily="50" charset="0"/>
                </a:rPr>
                <a:t>Document Management (Product Transfer/Return to Storage, etc.)</a:t>
              </a:r>
              <a:endParaRPr lang="tr-TR" sz="1100" dirty="0">
                <a:solidFill>
                  <a:srgbClr val="4D4D4D"/>
                </a:solidFill>
                <a:latin typeface="Gotham Rounded Light" pitchFamily="50" charset="0"/>
              </a:endParaRP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Virtual Product Integration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Open Inventory </a:t>
              </a:r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Installment</a:t>
              </a:r>
              <a:endParaRPr lang="tr-TR" sz="1100" dirty="0">
                <a:solidFill>
                  <a:srgbClr val="4D4D4D"/>
                </a:solidFill>
                <a:latin typeface="Gotham Rounded Light" pitchFamily="50" charset="0"/>
              </a:endParaRPr>
            </a:p>
            <a:p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Instalment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</a:t>
              </a:r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Sales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Integration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BIM Money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Change Region</a:t>
              </a:r>
            </a:p>
          </p:txBody>
        </p:sp>
        <p:sp>
          <p:nvSpPr>
            <p:cNvPr id="12" name="Yuvarlatılmış Dikdörtgen 11"/>
            <p:cNvSpPr/>
            <p:nvPr/>
          </p:nvSpPr>
          <p:spPr>
            <a:xfrm>
              <a:off x="1659024" y="21698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Yuvarlatılmış Dikdörtgen 12"/>
            <p:cNvSpPr/>
            <p:nvPr/>
          </p:nvSpPr>
          <p:spPr>
            <a:xfrm>
              <a:off x="1659024" y="23222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Yuvarlatılmış Dikdörtgen 13"/>
            <p:cNvSpPr/>
            <p:nvPr/>
          </p:nvSpPr>
          <p:spPr>
            <a:xfrm>
              <a:off x="1659024" y="249689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Yuvarlatılmış Dikdörtgen 14"/>
            <p:cNvSpPr/>
            <p:nvPr/>
          </p:nvSpPr>
          <p:spPr>
            <a:xfrm>
              <a:off x="1659024" y="2667699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Yuvarlatılmış Dikdörtgen 15"/>
            <p:cNvSpPr/>
            <p:nvPr/>
          </p:nvSpPr>
          <p:spPr>
            <a:xfrm>
              <a:off x="1659024" y="28318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Yuvarlatılmış Dikdörtgen 16"/>
            <p:cNvSpPr/>
            <p:nvPr/>
          </p:nvSpPr>
          <p:spPr>
            <a:xfrm>
              <a:off x="1659024" y="3004307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Yuvarlatılmış Dikdörtgen 17"/>
            <p:cNvSpPr/>
            <p:nvPr/>
          </p:nvSpPr>
          <p:spPr>
            <a:xfrm>
              <a:off x="1659024" y="317293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Yuvarlatılmış Dikdörtgen 18"/>
            <p:cNvSpPr/>
            <p:nvPr/>
          </p:nvSpPr>
          <p:spPr>
            <a:xfrm>
              <a:off x="1659024" y="33370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1659024" y="350283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1659024" y="367196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2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71F97C0C-6663-48A5-BC75-A70CB60D1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4" y="1069723"/>
            <a:ext cx="1016668" cy="1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Yuvarlatılmış Dikdörtgen 20">
            <a:extLst>
              <a:ext uri="{FF2B5EF4-FFF2-40B4-BE49-F238E27FC236}">
                <a16:creationId xmlns:a16="http://schemas.microsoft.com/office/drawing/2014/main" id="{195B40C9-7C6C-49A3-B6B7-608C5DE38AD0}"/>
              </a:ext>
            </a:extLst>
          </p:cNvPr>
          <p:cNvSpPr/>
          <p:nvPr/>
        </p:nvSpPr>
        <p:spPr>
          <a:xfrm>
            <a:off x="1659023" y="418604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4" name="Yuvarlatılmış Dikdörtgen 20">
            <a:extLst>
              <a:ext uri="{FF2B5EF4-FFF2-40B4-BE49-F238E27FC236}">
                <a16:creationId xmlns:a16="http://schemas.microsoft.com/office/drawing/2014/main" id="{3609BA2F-4BD3-4E8E-B3E8-65E6C2502766}"/>
              </a:ext>
            </a:extLst>
          </p:cNvPr>
          <p:cNvSpPr/>
          <p:nvPr/>
        </p:nvSpPr>
        <p:spPr>
          <a:xfrm>
            <a:off x="1659022" y="4013434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Yuvarlatılmış Dikdörtgen 20">
            <a:extLst>
              <a:ext uri="{FF2B5EF4-FFF2-40B4-BE49-F238E27FC236}">
                <a16:creationId xmlns:a16="http://schemas.microsoft.com/office/drawing/2014/main" id="{B6617512-37E0-4FA0-954F-C065D5870394}"/>
              </a:ext>
            </a:extLst>
          </p:cNvPr>
          <p:cNvSpPr/>
          <p:nvPr/>
        </p:nvSpPr>
        <p:spPr>
          <a:xfrm>
            <a:off x="1659023" y="435797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7" name="Yuvarlatılmış Dikdörtgen 20">
            <a:extLst>
              <a:ext uri="{FF2B5EF4-FFF2-40B4-BE49-F238E27FC236}">
                <a16:creationId xmlns:a16="http://schemas.microsoft.com/office/drawing/2014/main" id="{C73AA51C-693C-432E-83C8-EFFAD4D68E21}"/>
              </a:ext>
            </a:extLst>
          </p:cNvPr>
          <p:cNvSpPr/>
          <p:nvPr/>
        </p:nvSpPr>
        <p:spPr>
          <a:xfrm>
            <a:off x="1659022" y="4520144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8" name="Yuvarlatılmış Dikdörtgen 20">
            <a:extLst>
              <a:ext uri="{FF2B5EF4-FFF2-40B4-BE49-F238E27FC236}">
                <a16:creationId xmlns:a16="http://schemas.microsoft.com/office/drawing/2014/main" id="{B25FFA40-B845-DEE0-0790-C2875E6E496E}"/>
              </a:ext>
            </a:extLst>
          </p:cNvPr>
          <p:cNvSpPr/>
          <p:nvPr/>
        </p:nvSpPr>
        <p:spPr>
          <a:xfrm>
            <a:off x="1659022" y="4679125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84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Şok BG">
            <a:extLst>
              <a:ext uri="{FF2B5EF4-FFF2-40B4-BE49-F238E27FC236}">
                <a16:creationId xmlns:a16="http://schemas.microsoft.com/office/drawing/2014/main" id="{E6CEE376-0A3A-4C43-BDA6-9E92485A4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34235"/>
            <a:ext cx="6700826" cy="40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20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1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Al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Üs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ölüm İsmi"/>
          <p:cNvSpPr/>
          <p:nvPr/>
        </p:nvSpPr>
        <p:spPr>
          <a:xfrm>
            <a:off x="395536" y="0"/>
            <a:ext cx="165551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3167245" y="790218"/>
            <a:ext cx="5077163" cy="288032"/>
          </a:xfrm>
          <a:prstGeom prst="roundRect">
            <a:avLst/>
          </a:prstGeom>
          <a:solidFill>
            <a:srgbClr val="8477CA"/>
          </a:solidFill>
          <a:ln>
            <a:noFill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latin typeface="Gotham Rounded Book" pitchFamily="50" charset="0"/>
              </a:rPr>
              <a:t>WE ALSO OFFER SERVICES BY MEANS OF BACK OFFICE SOFTWAR</a:t>
            </a:r>
            <a:r>
              <a:rPr lang="tr-TR" sz="1100">
                <a:latin typeface="Gotham Rounded Book" pitchFamily="50" charset="0"/>
              </a:rPr>
              <a:t>E</a:t>
            </a:r>
            <a:endParaRPr lang="tr-TR" sz="1100" dirty="0">
              <a:latin typeface="Gotham Rounded Book" pitchFamily="50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665120" y="453038"/>
            <a:ext cx="1607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Gotham Rounded Bold" pitchFamily="50" charset="0"/>
              </a:rPr>
              <a:t>IN BIM MARKETS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69E7C0C-EF46-46C9-9E66-29B314D6FA6C}"/>
              </a:ext>
            </a:extLst>
          </p:cNvPr>
          <p:cNvSpPr txBox="1"/>
          <p:nvPr/>
        </p:nvSpPr>
        <p:spPr>
          <a:xfrm>
            <a:off x="3193739" y="1067981"/>
            <a:ext cx="18646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*</a:t>
            </a:r>
            <a:r>
              <a:rPr lang="en-US" sz="700" dirty="0">
                <a:solidFill>
                  <a:schemeClr val="bg1"/>
                </a:solidFill>
                <a:latin typeface="Gotham Rounded Light" pitchFamily="50" charset="0"/>
              </a:rPr>
              <a:t>Data for Bim are up-to-date as of</a:t>
            </a:r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 01.10.2024</a:t>
            </a:r>
          </a:p>
        </p:txBody>
      </p:sp>
      <p:pic>
        <p:nvPicPr>
          <p:cNvPr id="29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27B6C2AD-A2C7-4D77-83F3-26C4FDE5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75" y="2337584"/>
            <a:ext cx="1016668" cy="1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Türkiye" descr="\\Drobo\work\Design Archive\Presentations\EchoPos\Outs\Kurumsal Sunum\Sunum PNGs\20_Türkiye.png">
            <a:extLst>
              <a:ext uri="{FF2B5EF4-FFF2-40B4-BE49-F238E27FC236}">
                <a16:creationId xmlns:a16="http://schemas.microsoft.com/office/drawing/2014/main" id="{8DDEA8D3-398E-43E0-8D3B-43A9FCACB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8" y="1358143"/>
            <a:ext cx="6724649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B1BC4CF8-E5E5-4D00-8108-64FE80E5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90" y="2848527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B0D8F208-7085-4BBD-A110-D57823709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13" y="2234170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79A82B80-E909-4027-92B0-3B2BC6289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84" y="2047615"/>
            <a:ext cx="245709" cy="24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497BD343-257F-4BA2-85B2-88A470F79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20" y="2350299"/>
            <a:ext cx="271598" cy="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ADC7CC60-832B-477E-B7D8-F338A07AF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77" y="2959974"/>
            <a:ext cx="337513" cy="3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F667CA8C-B78E-4911-B32F-1ADA1491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35" y="1940820"/>
            <a:ext cx="201500" cy="2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F65EC1D-4E16-43E1-B867-42D7E4238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91" y="2548084"/>
            <a:ext cx="271598" cy="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455706E5-814B-4F75-8A95-D79B9DE7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68" y="2609417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up 52">
            <a:extLst>
              <a:ext uri="{FF2B5EF4-FFF2-40B4-BE49-F238E27FC236}">
                <a16:creationId xmlns:a16="http://schemas.microsoft.com/office/drawing/2014/main" id="{DF2D785D-0D2C-4464-B835-F5095602428A}"/>
              </a:ext>
            </a:extLst>
          </p:cNvPr>
          <p:cNvGrpSpPr/>
          <p:nvPr/>
        </p:nvGrpSpPr>
        <p:grpSpPr>
          <a:xfrm>
            <a:off x="6236363" y="4204127"/>
            <a:ext cx="1200329" cy="671879"/>
            <a:chOff x="6981352" y="4228220"/>
            <a:chExt cx="1200329" cy="671879"/>
          </a:xfrm>
        </p:grpSpPr>
        <p:sp>
          <p:nvSpPr>
            <p:cNvPr id="57" name="Metin kutusu 56">
              <a:extLst>
                <a:ext uri="{FF2B5EF4-FFF2-40B4-BE49-F238E27FC236}">
                  <a16:creationId xmlns:a16="http://schemas.microsoft.com/office/drawing/2014/main" id="{778B5971-5136-4ED8-80D8-4F0D9A3ECA2C}"/>
                </a:ext>
              </a:extLst>
            </p:cNvPr>
            <p:cNvSpPr txBox="1"/>
            <p:nvPr/>
          </p:nvSpPr>
          <p:spPr>
            <a:xfrm>
              <a:off x="7174532" y="4228220"/>
              <a:ext cx="652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  <a:latin typeface="Gotham Rounded Bold" pitchFamily="50" charset="0"/>
                </a:rPr>
                <a:t>1508	</a:t>
              </a:r>
            </a:p>
          </p:txBody>
        </p:sp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C163498E-8D21-47C2-B4AD-F8E4AAA8C0F0}"/>
                </a:ext>
              </a:extLst>
            </p:cNvPr>
            <p:cNvSpPr txBox="1"/>
            <p:nvPr/>
          </p:nvSpPr>
          <p:spPr>
            <a:xfrm>
              <a:off x="6981352" y="4530767"/>
              <a:ext cx="1200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Gotham Rounded Light" pitchFamily="50" charset="0"/>
                </a:rPr>
                <a:t>BRANCHES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B2648E94-029C-4B4C-9F47-A34762D177CE}"/>
              </a:ext>
            </a:extLst>
          </p:cNvPr>
          <p:cNvSpPr txBox="1"/>
          <p:nvPr/>
        </p:nvSpPr>
        <p:spPr>
          <a:xfrm>
            <a:off x="7740352" y="4196647"/>
            <a:ext cx="71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3.528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97D0413F-19DA-4525-983B-93E8B3EDE9A2}"/>
              </a:ext>
            </a:extLst>
          </p:cNvPr>
          <p:cNvSpPr txBox="1"/>
          <p:nvPr/>
        </p:nvSpPr>
        <p:spPr>
          <a:xfrm>
            <a:off x="7484516" y="4500672"/>
            <a:ext cx="16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otham Rounded Light" pitchFamily="50" charset="0"/>
              </a:rPr>
              <a:t>INSTALLATIONS</a:t>
            </a:r>
            <a:endParaRPr lang="tr-TR" dirty="0">
              <a:solidFill>
                <a:schemeClr val="bg1"/>
              </a:solidFill>
            </a:endParaRPr>
          </a:p>
        </p:txBody>
      </p:sp>
      <p:grpSp>
        <p:nvGrpSpPr>
          <p:cNvPr id="61" name="Grup 60">
            <a:extLst>
              <a:ext uri="{FF2B5EF4-FFF2-40B4-BE49-F238E27FC236}">
                <a16:creationId xmlns:a16="http://schemas.microsoft.com/office/drawing/2014/main" id="{7B9EC6BA-266C-45A7-9D92-0235E24CB34E}"/>
              </a:ext>
            </a:extLst>
          </p:cNvPr>
          <p:cNvGrpSpPr/>
          <p:nvPr/>
        </p:nvGrpSpPr>
        <p:grpSpPr>
          <a:xfrm>
            <a:off x="5022274" y="4196647"/>
            <a:ext cx="1252972" cy="671846"/>
            <a:chOff x="7042503" y="4164283"/>
            <a:chExt cx="1252972" cy="671846"/>
          </a:xfrm>
        </p:grpSpPr>
        <p:sp>
          <p:nvSpPr>
            <p:cNvPr id="62" name="Metin kutusu 61">
              <a:extLst>
                <a:ext uri="{FF2B5EF4-FFF2-40B4-BE49-F238E27FC236}">
                  <a16:creationId xmlns:a16="http://schemas.microsoft.com/office/drawing/2014/main" id="{2292C6DC-0740-43D6-B9CC-EBFBBD95FAED}"/>
                </a:ext>
              </a:extLst>
            </p:cNvPr>
            <p:cNvSpPr txBox="1"/>
            <p:nvPr/>
          </p:nvSpPr>
          <p:spPr>
            <a:xfrm>
              <a:off x="7467515" y="416428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dirty="0">
                  <a:solidFill>
                    <a:schemeClr val="bg1"/>
                  </a:solidFill>
                  <a:latin typeface="Gotham Rounded Bold" pitchFamily="50" charset="0"/>
                </a:rPr>
                <a:t>25</a:t>
              </a:r>
            </a:p>
          </p:txBody>
        </p:sp>
        <p:sp>
          <p:nvSpPr>
            <p:cNvPr id="63" name="Metin kutusu 62">
              <a:extLst>
                <a:ext uri="{FF2B5EF4-FFF2-40B4-BE49-F238E27FC236}">
                  <a16:creationId xmlns:a16="http://schemas.microsoft.com/office/drawing/2014/main" id="{7C595A0D-D30A-4AC4-BD44-4FA1395B54E1}"/>
                </a:ext>
              </a:extLst>
            </p:cNvPr>
            <p:cNvSpPr txBox="1"/>
            <p:nvPr/>
          </p:nvSpPr>
          <p:spPr>
            <a:xfrm>
              <a:off x="7042503" y="4466797"/>
              <a:ext cx="1252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PROVINCES</a:t>
              </a:r>
            </a:p>
          </p:txBody>
        </p:sp>
      </p:grp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CDAA0573-690E-4D10-A06A-06B439AA1B16}"/>
              </a:ext>
            </a:extLst>
          </p:cNvPr>
          <p:cNvSpPr txBox="1"/>
          <p:nvPr/>
        </p:nvSpPr>
        <p:spPr>
          <a:xfrm>
            <a:off x="4074198" y="4506674"/>
            <a:ext cx="92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  <a:latin typeface="Gotham Rounded Light" pitchFamily="50" charset="0"/>
              </a:rPr>
              <a:t>REGION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3DBCCBDA-536B-489A-9DB3-ABBEF782F3BA}"/>
              </a:ext>
            </a:extLst>
          </p:cNvPr>
          <p:cNvSpPr txBox="1"/>
          <p:nvPr/>
        </p:nvSpPr>
        <p:spPr>
          <a:xfrm>
            <a:off x="4362646" y="41966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23</a:t>
            </a:r>
          </a:p>
        </p:txBody>
      </p:sp>
      <p:pic>
        <p:nvPicPr>
          <p:cNvPr id="30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3B026149-9F0B-4EDB-820B-8C3FDD096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67" y="3481086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B8D9084-C599-4B0A-BA62-F01615E1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82" y="3349389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E0DA5774-956E-4043-B2E4-8D4A2489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47" y="3560722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FCBAB2DC-0FAF-4B98-853E-4FC5B6EC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04" y="3095561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E36E9DD1-E8B4-454F-BF55-ADBF5100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11" y="3334086"/>
            <a:ext cx="282141" cy="24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BDD841D8-7CF0-44CC-A805-3869193B1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35" y="3691664"/>
            <a:ext cx="201500" cy="2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2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22_Alt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9742"/>
            <a:ext cx="9144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OUR PROJECTS</a:t>
            </a:r>
            <a:endParaRPr lang="tr-TR" sz="140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4100" name="Picture 4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297"/>
            <a:ext cx="5508105" cy="6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789976" y="1124565"/>
            <a:ext cx="1503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sz="1600" dirty="0">
                <a:solidFill>
                  <a:schemeClr val="bg1"/>
                </a:solidFill>
                <a:latin typeface="Gotham Rounded Book" pitchFamily="50" charset="0"/>
              </a:rPr>
              <a:t> / BIM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348706" y="2179599"/>
            <a:ext cx="1749844" cy="2214187"/>
            <a:chOff x="1150312" y="1749490"/>
            <a:chExt cx="1590767" cy="2012897"/>
          </a:xfrm>
        </p:grpSpPr>
        <p:pic>
          <p:nvPicPr>
            <p:cNvPr id="512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312" y="1749490"/>
              <a:ext cx="1590767" cy="201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3628" y="1813921"/>
              <a:ext cx="1444132" cy="188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 9"/>
          <p:cNvGrpSpPr/>
          <p:nvPr/>
        </p:nvGrpSpPr>
        <p:grpSpPr>
          <a:xfrm>
            <a:off x="2572561" y="2179599"/>
            <a:ext cx="1749844" cy="2214187"/>
            <a:chOff x="2572561" y="2192315"/>
            <a:chExt cx="1749844" cy="2214187"/>
          </a:xfrm>
        </p:grpSpPr>
        <p:pic>
          <p:nvPicPr>
            <p:cNvPr id="30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561" y="219231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3211" y="2263188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 8"/>
          <p:cNvGrpSpPr/>
          <p:nvPr/>
        </p:nvGrpSpPr>
        <p:grpSpPr>
          <a:xfrm>
            <a:off x="4796416" y="2179599"/>
            <a:ext cx="1749844" cy="2214187"/>
            <a:chOff x="4796416" y="2192314"/>
            <a:chExt cx="1749844" cy="2214187"/>
          </a:xfrm>
        </p:grpSpPr>
        <p:pic>
          <p:nvPicPr>
            <p:cNvPr id="31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416" y="2192314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77066" y="2263187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 7"/>
          <p:cNvGrpSpPr/>
          <p:nvPr/>
        </p:nvGrpSpPr>
        <p:grpSpPr>
          <a:xfrm>
            <a:off x="7020272" y="2179599"/>
            <a:ext cx="1749844" cy="2214187"/>
            <a:chOff x="7020272" y="2198025"/>
            <a:chExt cx="1749844" cy="2214187"/>
          </a:xfrm>
        </p:grpSpPr>
        <p:pic>
          <p:nvPicPr>
            <p:cNvPr id="3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19802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00922" y="2268898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37AF327-E65F-41A1-BC14-ACFB0576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4" y="821373"/>
            <a:ext cx="1016668" cy="1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1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Resim 22">
            <a:extLst>
              <a:ext uri="{FF2B5EF4-FFF2-40B4-BE49-F238E27FC236}">
                <a16:creationId xmlns:a16="http://schemas.microsoft.com/office/drawing/2014/main" id="{EDEA5A24-5872-4B86-B9B5-C1061FFEA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88" y="3635905"/>
            <a:ext cx="766723" cy="360537"/>
          </a:xfrm>
          <a:prstGeom prst="rect">
            <a:avLst/>
          </a:prstGeom>
        </p:spPr>
      </p:pic>
      <p:pic>
        <p:nvPicPr>
          <p:cNvPr id="2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" y="-785066"/>
            <a:ext cx="9144000" cy="57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-3230" y="-143604"/>
            <a:ext cx="3168352" cy="5164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164554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728192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ABOUT US</a:t>
            </a:r>
            <a:r>
              <a:rPr lang="tr-TR" sz="1400">
                <a:solidFill>
                  <a:srgbClr val="8477CA"/>
                </a:solidFill>
              </a:rPr>
              <a:t>?</a:t>
            </a:r>
            <a:endParaRPr lang="tr-TR" sz="1400" dirty="0">
              <a:solidFill>
                <a:srgbClr val="8477CA"/>
              </a:solidFill>
            </a:endParaRPr>
          </a:p>
        </p:txBody>
      </p:sp>
      <p:pic>
        <p:nvPicPr>
          <p:cNvPr id="3075" name="Çalık Holding Logo" descr="\\Drobo\work\Design Archive\Presentations\EchoPos\Outs\Kurumsal Sunum\Sunum PNGs\3_Çalık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18863"/>
            <a:ext cx="2448272" cy="7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10805" y="2357187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otham Rounded Light" pitchFamily="50" charset="0"/>
              </a:rPr>
              <a:t>It operates in the fields of energy, construction, real estate, mining, textile, finance and telecommunications.</a:t>
            </a:r>
            <a:endParaRPr lang="tr-TR" sz="1000" dirty="0"/>
          </a:p>
          <a:p>
            <a:endParaRPr lang="tr-TR" sz="1000" dirty="0">
              <a:latin typeface="Gotham Rounded Light" pitchFamily="50" charset="0"/>
            </a:endParaRPr>
          </a:p>
          <a:p>
            <a:r>
              <a:rPr lang="en-US" sz="1000" dirty="0">
                <a:latin typeface="Gotham Rounded Light" pitchFamily="50" charset="0"/>
              </a:rPr>
              <a:t>Maintaining its operations in </a:t>
            </a:r>
            <a:r>
              <a:rPr lang="tr-TR" sz="1000" dirty="0">
                <a:latin typeface="Gotham Rounded Light" pitchFamily="50" charset="0"/>
              </a:rPr>
              <a:t>34</a:t>
            </a:r>
            <a:r>
              <a:rPr lang="en-US" sz="1000" dirty="0">
                <a:latin typeface="Gotham Rounded Light" pitchFamily="50" charset="0"/>
              </a:rPr>
              <a:t> countries in Central Asia, Balkans and the MENA region, the group currently employs approximately </a:t>
            </a:r>
            <a:r>
              <a:rPr lang="tr-TR" sz="1000" dirty="0">
                <a:latin typeface="Gotham Rounded Light" pitchFamily="50" charset="0"/>
              </a:rPr>
              <a:t>16</a:t>
            </a:r>
            <a:r>
              <a:rPr lang="en-US" sz="1000" dirty="0">
                <a:latin typeface="Gotham Rounded Light" pitchFamily="50" charset="0"/>
              </a:rPr>
              <a:t> thousand people.</a:t>
            </a:r>
            <a:endParaRPr lang="tr-TR" sz="1000" dirty="0"/>
          </a:p>
        </p:txBody>
      </p:sp>
      <p:grpSp>
        <p:nvGrpSpPr>
          <p:cNvPr id="3" name="Grup 2"/>
          <p:cNvGrpSpPr/>
          <p:nvPr/>
        </p:nvGrpSpPr>
        <p:grpSpPr>
          <a:xfrm>
            <a:off x="3480832" y="31643"/>
            <a:ext cx="5472608" cy="227525"/>
            <a:chOff x="3491880" y="352819"/>
            <a:chExt cx="5472608" cy="227525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804248" y="453264"/>
              <a:ext cx="2160240" cy="6878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>
            <a:xfrm flipV="1">
              <a:off x="3491880" y="460142"/>
              <a:ext cx="2160240" cy="6440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" name="Picture 4" descr="\\Drobo\work\Design Archive\Presentations\EchoPos\Outs\Kurumsal Sunum\Sunum PNGs\Logolar\Aktif Bank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52819"/>
              <a:ext cx="936104" cy="227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 10"/>
          <p:cNvGrpSpPr/>
          <p:nvPr/>
        </p:nvGrpSpPr>
        <p:grpSpPr>
          <a:xfrm>
            <a:off x="3535235" y="1056984"/>
            <a:ext cx="5472608" cy="246221"/>
            <a:chOff x="3491880" y="1779662"/>
            <a:chExt cx="5472608" cy="246221"/>
          </a:xfrm>
        </p:grpSpPr>
        <p:cxnSp>
          <p:nvCxnSpPr>
            <p:cNvPr id="31" name="Düz Bağlayıcı 30"/>
            <p:cNvCxnSpPr>
              <a:stCxn id="27" idx="3"/>
            </p:cNvCxnSpPr>
            <p:nvPr/>
          </p:nvCxnSpPr>
          <p:spPr>
            <a:xfrm>
              <a:off x="6946737" y="1902773"/>
              <a:ext cx="2017751" cy="1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üz Bağlayıcı 31"/>
            <p:cNvCxnSpPr>
              <a:endCxn id="27" idx="1"/>
            </p:cNvCxnSpPr>
            <p:nvPr/>
          </p:nvCxnSpPr>
          <p:spPr>
            <a:xfrm>
              <a:off x="3491880" y="1902772"/>
              <a:ext cx="2263505" cy="1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Metin kutusu 26"/>
            <p:cNvSpPr txBox="1"/>
            <p:nvPr/>
          </p:nvSpPr>
          <p:spPr>
            <a:xfrm>
              <a:off x="5755385" y="1779662"/>
              <a:ext cx="11913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5EBDCD"/>
                  </a:solidFill>
                  <a:latin typeface="Gotham Rounded Medium" pitchFamily="50" charset="0"/>
                </a:rPr>
                <a:t>OUR SUBSIDIARIES</a:t>
              </a:r>
              <a:endParaRPr lang="tr-TR" sz="1000" dirty="0">
                <a:solidFill>
                  <a:srgbClr val="5EBDCD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3522106" y="129011"/>
            <a:ext cx="5657421" cy="1061829"/>
            <a:chOff x="3674370" y="652038"/>
            <a:chExt cx="5657421" cy="1095935"/>
          </a:xfrm>
        </p:grpSpPr>
        <p:sp>
          <p:nvSpPr>
            <p:cNvPr id="49" name="Metin kutusu 48"/>
            <p:cNvSpPr txBox="1"/>
            <p:nvPr/>
          </p:nvSpPr>
          <p:spPr>
            <a:xfrm>
              <a:off x="3707904" y="652038"/>
              <a:ext cx="2664296" cy="1095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otham Rounded Light" pitchFamily="50" charset="0"/>
                </a:rPr>
                <a:t>The largest privately-owned investment bank in Turkey</a:t>
              </a:r>
              <a:endParaRPr lang="tr-TR" sz="900" dirty="0">
                <a:latin typeface="Gotham Rounded Light" pitchFamily="50" charset="0"/>
              </a:endParaRPr>
            </a:p>
            <a:p>
              <a:r>
                <a:rPr lang="en-US" sz="900" dirty="0">
                  <a:latin typeface="Gotham Rounded Light" pitchFamily="50" charset="0"/>
                </a:rPr>
                <a:t>Services in corporate and investment banking with its leading service model</a:t>
              </a:r>
            </a:p>
            <a:p>
              <a:r>
                <a:rPr lang="tr-TR" sz="900" dirty="0"/>
                <a:t>Turkey </a:t>
              </a:r>
              <a:r>
                <a:rPr lang="tr-TR" sz="900" dirty="0" err="1"/>
                <a:t>with</a:t>
              </a:r>
              <a:r>
                <a:rPr lang="tr-TR" sz="900" dirty="0"/>
                <a:t>  13  </a:t>
              </a:r>
              <a:r>
                <a:rPr lang="tr-TR" sz="900" dirty="0" err="1"/>
                <a:t>branches</a:t>
              </a:r>
              <a:r>
                <a:rPr lang="tr-TR" sz="900" dirty="0"/>
                <a:t> </a:t>
              </a:r>
              <a:r>
                <a:rPr lang="tr-TR" sz="900" dirty="0" err="1"/>
                <a:t>offices</a:t>
              </a:r>
              <a:r>
                <a:rPr lang="tr-TR" sz="900" dirty="0"/>
                <a:t> </a:t>
              </a:r>
              <a:r>
                <a:rPr lang="tr-TR" sz="900" dirty="0" err="1"/>
                <a:t>located</a:t>
              </a:r>
              <a:r>
                <a:rPr lang="tr-TR" sz="900" dirty="0"/>
                <a:t> </a:t>
              </a:r>
              <a:r>
                <a:rPr lang="tr-TR" sz="900" dirty="0" err="1"/>
                <a:t>throughout</a:t>
              </a:r>
              <a:r>
                <a:rPr lang="tr-TR" sz="900" dirty="0"/>
                <a:t> </a:t>
              </a:r>
              <a:r>
                <a:rPr lang="tr-TR" sz="900" dirty="0" err="1"/>
                <a:t>the</a:t>
              </a:r>
              <a:r>
                <a:rPr lang="tr-TR" sz="900" dirty="0"/>
                <a:t> </a:t>
              </a:r>
              <a:r>
                <a:rPr lang="tr-TR" sz="900" dirty="0" err="1"/>
                <a:t>corporate</a:t>
              </a:r>
              <a:r>
                <a:rPr lang="tr-TR" sz="900" dirty="0"/>
                <a:t> </a:t>
              </a:r>
              <a:r>
                <a:rPr lang="tr-TR" sz="900" dirty="0" err="1"/>
                <a:t>banking</a:t>
              </a:r>
              <a:r>
                <a:rPr lang="tr-TR" sz="900" dirty="0"/>
                <a:t>, </a:t>
              </a:r>
              <a:r>
                <a:rPr lang="tr-TR" sz="900" dirty="0" err="1"/>
                <a:t>investment</a:t>
              </a:r>
              <a:r>
                <a:rPr lang="tr-TR" sz="900" dirty="0"/>
                <a:t> </a:t>
              </a:r>
              <a:r>
                <a:rPr lang="tr-TR" sz="900" dirty="0" err="1"/>
                <a:t>banking</a:t>
              </a:r>
              <a:r>
                <a:rPr lang="tr-TR" sz="900" dirty="0"/>
                <a:t> </a:t>
              </a:r>
              <a:r>
                <a:rPr lang="tr-TR" sz="900" dirty="0" err="1"/>
                <a:t>and</a:t>
              </a:r>
              <a:r>
                <a:rPr lang="tr-TR" sz="900" dirty="0"/>
                <a:t> </a:t>
              </a:r>
              <a:r>
                <a:rPr lang="tr-TR" sz="900" dirty="0" err="1"/>
                <a:t>private</a:t>
              </a:r>
              <a:r>
                <a:rPr lang="tr-TR" sz="900" dirty="0"/>
                <a:t> </a:t>
              </a:r>
              <a:r>
                <a:rPr lang="tr-TR" sz="900" dirty="0" err="1"/>
                <a:t>banking</a:t>
              </a:r>
              <a:endParaRPr lang="tr-TR" sz="900" dirty="0"/>
            </a:p>
          </p:txBody>
        </p:sp>
        <p:sp>
          <p:nvSpPr>
            <p:cNvPr id="53" name="Metin kutusu 52"/>
            <p:cNvSpPr txBox="1"/>
            <p:nvPr/>
          </p:nvSpPr>
          <p:spPr>
            <a:xfrm>
              <a:off x="6661613" y="741794"/>
              <a:ext cx="2670178" cy="81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dirty="0" err="1"/>
                <a:t>Annual</a:t>
              </a:r>
              <a:r>
                <a:rPr lang="tr-TR" sz="900" dirty="0"/>
                <a:t> </a:t>
              </a:r>
              <a:r>
                <a:rPr lang="tr-TR" sz="900" dirty="0" err="1"/>
                <a:t>compound</a:t>
              </a:r>
              <a:r>
                <a:rPr lang="tr-TR" sz="900" dirty="0"/>
                <a:t> </a:t>
              </a:r>
              <a:r>
                <a:rPr lang="tr-TR" sz="900" dirty="0" err="1"/>
                <a:t>growth</a:t>
              </a:r>
              <a:r>
                <a:rPr lang="tr-TR" sz="900" dirty="0"/>
                <a:t> rate of 32 % in 2022</a:t>
              </a:r>
            </a:p>
            <a:p>
              <a:r>
                <a:rPr lang="en-US" sz="900" dirty="0">
                  <a:latin typeface="Gotham Rounded Light" pitchFamily="50" charset="0"/>
                </a:rPr>
                <a:t>A total of </a:t>
              </a:r>
              <a:r>
                <a:rPr lang="tr-TR" sz="900" dirty="0">
                  <a:latin typeface="Gotham Rounded Light" pitchFamily="50" charset="0"/>
                </a:rPr>
                <a:t>200</a:t>
              </a:r>
              <a:r>
                <a:rPr lang="en-US" sz="900" dirty="0">
                  <a:latin typeface="Gotham Rounded Light" pitchFamily="50" charset="0"/>
                </a:rPr>
                <a:t> awards proving its innovative</a:t>
              </a:r>
              <a:r>
                <a:rPr lang="tr-TR" sz="900" dirty="0">
                  <a:latin typeface="Gotham Rounded Light" pitchFamily="50" charset="0"/>
                </a:rPr>
                <a:t> </a:t>
              </a:r>
              <a:r>
                <a:rPr lang="en-US" sz="900" dirty="0">
                  <a:latin typeface="Gotham Rounded Light" pitchFamily="50" charset="0"/>
                </a:rPr>
                <a:t>perspective</a:t>
              </a:r>
              <a:endParaRPr lang="tr-TR" sz="900" dirty="0"/>
            </a:p>
            <a:p>
              <a:r>
                <a:rPr lang="tr-TR" sz="900" dirty="0">
                  <a:latin typeface="Gotham Rounded Light" pitchFamily="50" charset="0"/>
                </a:rPr>
                <a:t>11</a:t>
              </a:r>
              <a:r>
                <a:rPr lang="en-US" sz="900" dirty="0">
                  <a:latin typeface="Gotham Rounded Light" pitchFamily="50" charset="0"/>
                </a:rPr>
                <a:t> million clients serviced in the field of wholesale</a:t>
              </a:r>
              <a:endParaRPr lang="tr-TR" sz="900" dirty="0">
                <a:latin typeface="Gotham Rounded Light" pitchFamily="50" charset="0"/>
              </a:endParaRPr>
            </a:p>
            <a:p>
              <a:r>
                <a:rPr lang="en-US" sz="900" dirty="0">
                  <a:latin typeface="Gotham Rounded Light" pitchFamily="50" charset="0"/>
                </a:rPr>
                <a:t>banking (1</a:t>
              </a:r>
              <a:r>
                <a:rPr lang="tr-TR" sz="900" dirty="0">
                  <a:latin typeface="Gotham Rounded Light" pitchFamily="50" charset="0"/>
                </a:rPr>
                <a:t>8 </a:t>
              </a:r>
              <a:r>
                <a:rPr lang="en-US" sz="900" dirty="0">
                  <a:latin typeface="Gotham Rounded Light" pitchFamily="50" charset="0"/>
                </a:rPr>
                <a:t>% of the market)</a:t>
              </a:r>
              <a:endParaRPr lang="tr-TR" sz="900" dirty="0"/>
            </a:p>
          </p:txBody>
        </p:sp>
        <p:sp>
          <p:nvSpPr>
            <p:cNvPr id="51" name="Yuvarlatılmış Dikdörtgen 50"/>
            <p:cNvSpPr/>
            <p:nvPr/>
          </p:nvSpPr>
          <p:spPr>
            <a:xfrm>
              <a:off x="3674370" y="741469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9" name="Yuvarlatılmış Dikdörtgen 58"/>
            <p:cNvSpPr/>
            <p:nvPr/>
          </p:nvSpPr>
          <p:spPr>
            <a:xfrm>
              <a:off x="6607973" y="856503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0" name="Yuvarlatılmış Dikdörtgen 59"/>
            <p:cNvSpPr/>
            <p:nvPr/>
          </p:nvSpPr>
          <p:spPr>
            <a:xfrm>
              <a:off x="6605927" y="994858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1" name="Yuvarlatılmış Dikdörtgen 60"/>
            <p:cNvSpPr/>
            <p:nvPr/>
          </p:nvSpPr>
          <p:spPr>
            <a:xfrm>
              <a:off x="6609543" y="1277203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376400" y="1190542"/>
            <a:ext cx="2717765" cy="461665"/>
            <a:chOff x="3596403" y="2067694"/>
            <a:chExt cx="2578940" cy="461665"/>
          </a:xfrm>
        </p:grpSpPr>
        <p:pic>
          <p:nvPicPr>
            <p:cNvPr id="3077" name="Picture 5" descr="\\Drobo\work\Design Archive\Presentations\EchoPos\Outs\Kurumsal Sunum\Sunum PNGs\Logolar\Pav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403" y="2173815"/>
              <a:ext cx="374584" cy="110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Metin kutusu 53"/>
            <p:cNvSpPr txBox="1"/>
            <p:nvPr/>
          </p:nvSpPr>
          <p:spPr>
            <a:xfrm>
              <a:off x="4089889" y="2067694"/>
              <a:ext cx="208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Active on 250 </a:t>
              </a:r>
              <a:r>
                <a:rPr lang="tr-TR" sz="800" dirty="0" err="1">
                  <a:latin typeface="Gotham Rounded Light" pitchFamily="50" charset="0"/>
                </a:rPr>
                <a:t>thousand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devices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endParaRPr lang="tr-TR" sz="800" dirty="0"/>
            </a:p>
            <a:p>
              <a:r>
                <a:rPr lang="tr-TR" sz="800" dirty="0"/>
                <a:t>20% market share in Turkey Pos devices market</a:t>
              </a:r>
            </a:p>
            <a:p>
              <a:r>
                <a:rPr lang="tr-TR" sz="800" dirty="0"/>
                <a:t>Android Pos Services</a:t>
              </a:r>
            </a:p>
          </p:txBody>
        </p:sp>
        <p:sp>
          <p:nvSpPr>
            <p:cNvPr id="86" name="Yuvarlatılmış Dikdörtgen 85"/>
            <p:cNvSpPr/>
            <p:nvPr/>
          </p:nvSpPr>
          <p:spPr>
            <a:xfrm>
              <a:off x="4082467" y="2153474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7" name="Yuvarlatılmış Dikdörtgen 86"/>
            <p:cNvSpPr/>
            <p:nvPr/>
          </p:nvSpPr>
          <p:spPr>
            <a:xfrm>
              <a:off x="4082284" y="2279789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299895" y="1606517"/>
            <a:ext cx="2656886" cy="723397"/>
            <a:chOff x="3518457" y="2755990"/>
            <a:chExt cx="2656886" cy="723397"/>
          </a:xfrm>
        </p:grpSpPr>
        <p:pic>
          <p:nvPicPr>
            <p:cNvPr id="3078" name="Picture 6" descr="\\Drobo\work\Design Archive\Presentations\EchoPos\Outs\Kurumsal Sunum\Sunum PNGs\Logolar\Sigortayer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57" y="2755990"/>
              <a:ext cx="532266" cy="18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Metin kutusu 71"/>
            <p:cNvSpPr txBox="1"/>
            <p:nvPr/>
          </p:nvSpPr>
          <p:spPr>
            <a:xfrm>
              <a:off x="4089889" y="2771501"/>
              <a:ext cx="20854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Gotham Rounded Light" pitchFamily="50" charset="0"/>
                </a:rPr>
                <a:t>The one and only insurance and reinsurance broker offering its services through its multi-channel structure</a:t>
              </a:r>
              <a:endParaRPr lang="tr-TR" sz="800" dirty="0"/>
            </a:p>
            <a:p>
              <a:r>
                <a:rPr lang="tr-TR" sz="800" dirty="0">
                  <a:latin typeface="Gotham Rounded Light" pitchFamily="50" charset="0"/>
                </a:rPr>
                <a:t>Operating in 15 </a:t>
              </a:r>
              <a:r>
                <a:rPr lang="tr-TR" sz="800" dirty="0" err="1">
                  <a:latin typeface="Gotham Rounded Light" pitchFamily="50" charset="0"/>
                </a:rPr>
                <a:t>countries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involved</a:t>
              </a:r>
              <a:r>
                <a:rPr lang="tr-TR" sz="800" dirty="0">
                  <a:latin typeface="Gotham Rounded Light" pitchFamily="50" charset="0"/>
                </a:rPr>
                <a:t> in Turkey </a:t>
              </a:r>
              <a:r>
                <a:rPr lang="tr-TR" sz="800" dirty="0" err="1">
                  <a:latin typeface="Gotham Rounded Light" pitchFamily="50" charset="0"/>
                </a:rPr>
                <a:t>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nearby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regions</a:t>
              </a:r>
              <a:endParaRPr lang="tr-TR" sz="800" dirty="0"/>
            </a:p>
          </p:txBody>
        </p:sp>
        <p:sp>
          <p:nvSpPr>
            <p:cNvPr id="88" name="Yuvarlatılmış Dikdörtgen 87"/>
            <p:cNvSpPr/>
            <p:nvPr/>
          </p:nvSpPr>
          <p:spPr>
            <a:xfrm>
              <a:off x="4105543" y="2874704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9" name="Yuvarlatılmış Dikdörtgen 88"/>
            <p:cNvSpPr/>
            <p:nvPr/>
          </p:nvSpPr>
          <p:spPr>
            <a:xfrm>
              <a:off x="4105543" y="3243873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3337459" y="2335877"/>
            <a:ext cx="2778710" cy="584775"/>
            <a:chOff x="3596625" y="3567638"/>
            <a:chExt cx="2612939" cy="584775"/>
          </a:xfrm>
        </p:grpSpPr>
        <p:pic>
          <p:nvPicPr>
            <p:cNvPr id="3079" name="Picture 7" descr="\\Drobo\work\Design Archive\Presentations\EchoPos\Outs\Kurumsal Sunum\Sunum PNGs\Logolar\Passoli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625" y="3628827"/>
              <a:ext cx="432049" cy="8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Metin kutusu 72"/>
            <p:cNvSpPr txBox="1"/>
            <p:nvPr/>
          </p:nvSpPr>
          <p:spPr>
            <a:xfrm>
              <a:off x="4124110" y="3567638"/>
              <a:ext cx="2085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6.3  </a:t>
              </a:r>
              <a:r>
                <a:rPr lang="tr-TR" sz="800" dirty="0" err="1">
                  <a:latin typeface="Gotham Rounded Light" pitchFamily="50" charset="0"/>
                </a:rPr>
                <a:t>million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users</a:t>
              </a:r>
              <a:endParaRPr lang="tr-TR" sz="800" dirty="0">
                <a:latin typeface="Gotham Rounded Light" pitchFamily="50" charset="0"/>
              </a:endParaRPr>
            </a:p>
            <a:p>
              <a:r>
                <a:rPr lang="tr-TR" sz="800" dirty="0">
                  <a:latin typeface="Gotham Rounded Light" pitchFamily="50" charset="0"/>
                </a:rPr>
                <a:t>Passomobil is </a:t>
              </a:r>
              <a:r>
                <a:rPr lang="tr-TR" sz="800" dirty="0" err="1">
                  <a:latin typeface="Gotham Rounded Light" pitchFamily="50" charset="0"/>
                </a:rPr>
                <a:t>the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most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comprehensive</a:t>
              </a:r>
              <a:r>
                <a:rPr lang="tr-TR" sz="800" dirty="0">
                  <a:latin typeface="Gotham Rounded Light" pitchFamily="50" charset="0"/>
                </a:rPr>
                <a:t> , </a:t>
              </a:r>
              <a:r>
                <a:rPr lang="tr-TR" sz="800" dirty="0" err="1">
                  <a:latin typeface="Gotham Rounded Light" pitchFamily="50" charset="0"/>
                </a:rPr>
                <a:t>entertaintment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event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application</a:t>
              </a:r>
              <a:r>
                <a:rPr lang="tr-TR" sz="800" dirty="0">
                  <a:latin typeface="Gotham Rounded Light" pitchFamily="50" charset="0"/>
                </a:rPr>
                <a:t> in Turkey</a:t>
              </a:r>
            </a:p>
            <a:p>
              <a:endParaRPr lang="tr-TR" sz="800" dirty="0"/>
            </a:p>
          </p:txBody>
        </p:sp>
        <p:sp>
          <p:nvSpPr>
            <p:cNvPr id="90" name="Yuvarlatılmış Dikdörtgen 89"/>
            <p:cNvSpPr/>
            <p:nvPr/>
          </p:nvSpPr>
          <p:spPr>
            <a:xfrm>
              <a:off x="4121154" y="3648468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3895180" y="3739226"/>
            <a:ext cx="2235444" cy="830997"/>
            <a:chOff x="4136013" y="4042626"/>
            <a:chExt cx="2341615" cy="790767"/>
          </a:xfrm>
        </p:grpSpPr>
        <p:sp>
          <p:nvSpPr>
            <p:cNvPr id="74" name="Metin kutusu 73"/>
            <p:cNvSpPr txBox="1"/>
            <p:nvPr/>
          </p:nvSpPr>
          <p:spPr>
            <a:xfrm>
              <a:off x="4136013" y="4042626"/>
              <a:ext cx="2341615" cy="79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 err="1"/>
                <a:t>It</a:t>
              </a:r>
              <a:r>
                <a:rPr lang="tr-TR" sz="800" dirty="0"/>
                <a:t> is </a:t>
              </a:r>
              <a:r>
                <a:rPr lang="tr-TR" sz="800" dirty="0" err="1"/>
                <a:t>the</a:t>
              </a:r>
              <a:r>
                <a:rPr lang="tr-TR" sz="800" dirty="0"/>
                <a:t> </a:t>
              </a:r>
              <a:r>
                <a:rPr lang="tr-TR" sz="800" dirty="0" err="1"/>
                <a:t>first</a:t>
              </a:r>
              <a:r>
                <a:rPr lang="tr-TR" sz="800" dirty="0"/>
                <a:t> </a:t>
              </a:r>
              <a:r>
                <a:rPr lang="tr-TR" sz="800" dirty="0" err="1"/>
                <a:t>international</a:t>
              </a:r>
              <a:r>
                <a:rPr lang="tr-TR" sz="800" dirty="0"/>
                <a:t> </a:t>
              </a:r>
              <a:r>
                <a:rPr lang="tr-TR" sz="800" dirty="0" err="1"/>
                <a:t>Islamic</a:t>
              </a:r>
              <a:r>
                <a:rPr lang="tr-TR" sz="800" dirty="0"/>
                <a:t> </a:t>
              </a:r>
              <a:r>
                <a:rPr lang="tr-TR" sz="800" dirty="0" err="1"/>
                <a:t>financial</a:t>
              </a:r>
              <a:r>
                <a:rPr lang="tr-TR" sz="800" dirty="0"/>
                <a:t> </a:t>
              </a:r>
              <a:r>
                <a:rPr lang="tr-TR" sz="800" dirty="0" err="1"/>
                <a:t>institution</a:t>
              </a:r>
              <a:r>
                <a:rPr lang="tr-TR" sz="800" dirty="0"/>
                <a:t> </a:t>
              </a:r>
              <a:r>
                <a:rPr lang="tr-TR" sz="800" dirty="0" err="1"/>
                <a:t>established</a:t>
              </a:r>
              <a:r>
                <a:rPr lang="tr-TR" sz="800" dirty="0"/>
                <a:t> </a:t>
              </a:r>
              <a:r>
                <a:rPr lang="tr-TR" sz="800" dirty="0" err="1"/>
                <a:t>by</a:t>
              </a:r>
              <a:r>
                <a:rPr lang="tr-TR" sz="800" dirty="0"/>
                <a:t> </a:t>
              </a:r>
              <a:r>
                <a:rPr lang="tr-TR" sz="800" dirty="0" err="1"/>
                <a:t>cooperation</a:t>
              </a:r>
              <a:r>
                <a:rPr lang="tr-TR" sz="800" dirty="0"/>
                <a:t> </a:t>
              </a:r>
              <a:r>
                <a:rPr lang="en-US" sz="800" dirty="0">
                  <a:latin typeface="Gotham Rounded Light" pitchFamily="50" charset="0"/>
                </a:rPr>
                <a:t> the Islamic</a:t>
              </a:r>
              <a:r>
                <a:rPr lang="tr-TR" sz="800" dirty="0"/>
                <a:t> </a:t>
              </a:r>
              <a:r>
                <a:rPr lang="en-US" sz="800" dirty="0">
                  <a:latin typeface="Gotham Rounded Light" pitchFamily="50" charset="0"/>
                </a:rPr>
                <a:t>Development Bank</a:t>
              </a:r>
              <a:r>
                <a:rPr lang="tr-TR" sz="800" dirty="0"/>
                <a:t> </a:t>
              </a:r>
              <a:r>
                <a:rPr lang="en-US" sz="800" dirty="0">
                  <a:latin typeface="Gotham Rounded Light" pitchFamily="50" charset="0"/>
                </a:rPr>
                <a:t>and </a:t>
              </a:r>
              <a:r>
                <a:rPr lang="en-US" sz="800" dirty="0" err="1">
                  <a:latin typeface="Gotham Rounded Light" pitchFamily="50" charset="0"/>
                </a:rPr>
                <a:t>Aktif</a:t>
              </a:r>
              <a:r>
                <a:rPr lang="en-US" sz="800" dirty="0">
                  <a:latin typeface="Gotham Rounded Light" pitchFamily="50" charset="0"/>
                </a:rPr>
                <a:t> Bank</a:t>
              </a:r>
              <a:endParaRPr lang="tr-TR" sz="800" dirty="0"/>
            </a:p>
            <a:p>
              <a:r>
                <a:rPr lang="en-US" sz="800" dirty="0">
                  <a:latin typeface="Gotham Rounded Light" pitchFamily="50" charset="0"/>
                </a:rPr>
                <a:t>The first interest-free "Short-Term Lease Certificate/Sukuk" of Turkey, convenient for trading on daily basis</a:t>
              </a:r>
              <a:endParaRPr lang="tr-TR" sz="800" dirty="0"/>
            </a:p>
          </p:txBody>
        </p:sp>
        <p:sp>
          <p:nvSpPr>
            <p:cNvPr id="92" name="Yuvarlatılmış Dikdörtgen 91"/>
            <p:cNvSpPr/>
            <p:nvPr/>
          </p:nvSpPr>
          <p:spPr>
            <a:xfrm>
              <a:off x="4154374" y="4125414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3899391" y="2820182"/>
            <a:ext cx="2204819" cy="954107"/>
            <a:chOff x="6713320" y="2060887"/>
            <a:chExt cx="1943084" cy="954107"/>
          </a:xfrm>
        </p:grpSpPr>
        <p:sp>
          <p:nvSpPr>
            <p:cNvPr id="75" name="Metin kutusu 74"/>
            <p:cNvSpPr txBox="1"/>
            <p:nvPr/>
          </p:nvSpPr>
          <p:spPr>
            <a:xfrm>
              <a:off x="6713320" y="2060887"/>
              <a:ext cx="19430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In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addition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to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E-Kent,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Passolig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and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N Kolay Ankara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operations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; Solution partner of Ankara, Bolu, Düzce, Kahramanmaraş, Kayseri, Kilis, Kütahya,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and</a:t>
              </a:r>
              <a:r>
                <a:rPr lang="tr-TR" altLang="tr-TR" sz="800" dirty="0">
                  <a:solidFill>
                    <a:srgbClr val="222222"/>
                  </a:solidFill>
                  <a:latin typeface="inherit"/>
                </a:rPr>
                <a:t> Aksaray </a:t>
              </a:r>
              <a:r>
                <a:rPr lang="tr-TR" altLang="tr-TR" sz="800" dirty="0" err="1">
                  <a:solidFill>
                    <a:srgbClr val="222222"/>
                  </a:solidFill>
                  <a:latin typeface="inherit"/>
                </a:rPr>
                <a:t>Municipalities</a:t>
              </a:r>
              <a:r>
                <a:rPr lang="tr-TR" altLang="tr-TR" sz="800" dirty="0">
                  <a:latin typeface="inherit"/>
                </a:rPr>
                <a:t> </a:t>
              </a:r>
            </a:p>
            <a:p>
              <a:r>
                <a:rPr lang="tr-TR" sz="800" dirty="0">
                  <a:latin typeface="inherit"/>
                </a:rPr>
                <a:t>Service </a:t>
              </a:r>
              <a:r>
                <a:rPr lang="tr-TR" sz="800" dirty="0" err="1">
                  <a:latin typeface="inherit"/>
                </a:rPr>
                <a:t>providing</a:t>
              </a:r>
              <a:r>
                <a:rPr lang="tr-TR" sz="800" dirty="0">
                  <a:latin typeface="inherit"/>
                </a:rPr>
                <a:t> Sports &amp; </a:t>
              </a:r>
              <a:r>
                <a:rPr lang="tr-TR" sz="800" dirty="0" err="1">
                  <a:latin typeface="inherit"/>
                </a:rPr>
                <a:t>Event</a:t>
              </a:r>
              <a:r>
                <a:rPr lang="tr-TR" sz="800" dirty="0">
                  <a:latin typeface="inherit"/>
                </a:rPr>
                <a:t> </a:t>
              </a:r>
              <a:r>
                <a:rPr lang="tr-TR" sz="800" dirty="0" err="1">
                  <a:latin typeface="inherit"/>
                </a:rPr>
                <a:t>Ticketing</a:t>
              </a:r>
              <a:r>
                <a:rPr lang="tr-TR" sz="800" dirty="0">
                  <a:latin typeface="inherit"/>
                </a:rPr>
                <a:t>, Access Control &amp; </a:t>
              </a:r>
              <a:r>
                <a:rPr lang="tr-TR" sz="800" dirty="0" err="1">
                  <a:latin typeface="inherit"/>
                </a:rPr>
                <a:t>Public</a:t>
              </a:r>
              <a:r>
                <a:rPr lang="tr-TR" sz="800" dirty="0">
                  <a:latin typeface="inherit"/>
                </a:rPr>
                <a:t> Transport &amp; Smart City Solutions</a:t>
              </a:r>
            </a:p>
          </p:txBody>
        </p:sp>
        <p:sp>
          <p:nvSpPr>
            <p:cNvPr id="94" name="Yuvarlatılmış Dikdörtgen 93"/>
            <p:cNvSpPr/>
            <p:nvPr/>
          </p:nvSpPr>
          <p:spPr>
            <a:xfrm>
              <a:off x="6717403" y="2150828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5" name="Yuvarlatılmış Dikdörtgen 94"/>
            <p:cNvSpPr/>
            <p:nvPr/>
          </p:nvSpPr>
          <p:spPr>
            <a:xfrm>
              <a:off x="6729793" y="2641421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784220" y="1269450"/>
            <a:ext cx="2337937" cy="461665"/>
            <a:chOff x="6689867" y="2734629"/>
            <a:chExt cx="2099711" cy="461665"/>
          </a:xfrm>
        </p:grpSpPr>
        <p:sp>
          <p:nvSpPr>
            <p:cNvPr id="77" name="Metin kutusu 76"/>
            <p:cNvSpPr txBox="1"/>
            <p:nvPr/>
          </p:nvSpPr>
          <p:spPr>
            <a:xfrm>
              <a:off x="6704124" y="2734629"/>
              <a:ext cx="208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/>
                <a:t>400 </a:t>
              </a:r>
              <a:r>
                <a:rPr lang="tr-TR" sz="800" dirty="0" err="1"/>
                <a:t>thousand</a:t>
              </a:r>
              <a:r>
                <a:rPr lang="tr-TR" sz="800" dirty="0"/>
                <a:t> </a:t>
              </a:r>
              <a:r>
                <a:rPr lang="tr-TR" sz="800" dirty="0" err="1"/>
                <a:t>processing</a:t>
              </a:r>
              <a:r>
                <a:rPr lang="tr-TR" sz="800" dirty="0"/>
                <a:t> </a:t>
              </a:r>
              <a:r>
                <a:rPr lang="tr-TR" sz="800" dirty="0" err="1"/>
                <a:t>point</a:t>
              </a:r>
              <a:r>
                <a:rPr lang="tr-TR" sz="800" dirty="0"/>
                <a:t> in 200 </a:t>
              </a:r>
              <a:r>
                <a:rPr lang="tr-TR" sz="800" dirty="0" err="1"/>
                <a:t>countries</a:t>
              </a:r>
              <a:endParaRPr lang="tr-TR" sz="800" dirty="0"/>
            </a:p>
            <a:p>
              <a:r>
                <a:rPr lang="tr-TR" sz="800" dirty="0" err="1"/>
                <a:t>Turkey’s</a:t>
              </a:r>
              <a:r>
                <a:rPr lang="tr-TR" sz="800" dirty="0"/>
                <a:t> </a:t>
              </a:r>
              <a:r>
                <a:rPr lang="tr-TR" sz="800" dirty="0" err="1"/>
                <a:t>first</a:t>
              </a:r>
              <a:r>
                <a:rPr lang="tr-TR" sz="800" dirty="0"/>
                <a:t>  </a:t>
              </a:r>
              <a:r>
                <a:rPr lang="tr-TR" sz="800" dirty="0" err="1"/>
                <a:t>domestic</a:t>
              </a:r>
              <a:r>
                <a:rPr lang="tr-TR" sz="800" dirty="0"/>
                <a:t>, global Money transfer </a:t>
              </a:r>
              <a:r>
                <a:rPr lang="tr-TR" sz="800" dirty="0" err="1"/>
                <a:t>and</a:t>
              </a:r>
              <a:r>
                <a:rPr lang="tr-TR" sz="800" dirty="0"/>
                <a:t> </a:t>
              </a:r>
              <a:r>
                <a:rPr lang="tr-TR" sz="800" dirty="0" err="1"/>
                <a:t>payment</a:t>
              </a:r>
              <a:r>
                <a:rPr lang="tr-TR" sz="800" dirty="0"/>
                <a:t> platform </a:t>
              </a:r>
            </a:p>
          </p:txBody>
        </p:sp>
        <p:sp>
          <p:nvSpPr>
            <p:cNvPr id="96" name="Yuvarlatılmış Dikdörtgen 95"/>
            <p:cNvSpPr/>
            <p:nvPr/>
          </p:nvSpPr>
          <p:spPr>
            <a:xfrm>
              <a:off x="6689867" y="2809719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7" name="Yuvarlatılmış Dikdörtgen 96"/>
            <p:cNvSpPr/>
            <p:nvPr/>
          </p:nvSpPr>
          <p:spPr>
            <a:xfrm>
              <a:off x="6689867" y="295048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6793200" y="1772450"/>
            <a:ext cx="2456857" cy="338554"/>
            <a:chOff x="6717904" y="3548166"/>
            <a:chExt cx="2456857" cy="338554"/>
          </a:xfrm>
        </p:grpSpPr>
        <p:sp>
          <p:nvSpPr>
            <p:cNvPr id="76" name="Metin kutusu 75"/>
            <p:cNvSpPr txBox="1"/>
            <p:nvPr/>
          </p:nvSpPr>
          <p:spPr>
            <a:xfrm>
              <a:off x="6717904" y="3548166"/>
              <a:ext cx="2456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High </a:t>
              </a:r>
              <a:r>
                <a:rPr lang="tr-TR" sz="800" dirty="0" err="1">
                  <a:latin typeface="Gotham Rounded Light" pitchFamily="50" charset="0"/>
                </a:rPr>
                <a:t>quality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electronic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security</a:t>
              </a:r>
              <a:r>
                <a:rPr lang="tr-TR" sz="800" dirty="0">
                  <a:latin typeface="Gotham Rounded Light" pitchFamily="50" charset="0"/>
                </a:rPr>
                <a:t> service </a:t>
              </a:r>
              <a:r>
                <a:rPr lang="tr-TR" sz="800" dirty="0" err="1">
                  <a:latin typeface="Gotham Rounded Light" pitchFamily="50" charset="0"/>
                </a:rPr>
                <a:t>for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housing</a:t>
              </a:r>
              <a:r>
                <a:rPr lang="tr-TR" sz="800" dirty="0">
                  <a:latin typeface="Gotham Rounded Light" pitchFamily="50" charset="0"/>
                </a:rPr>
                <a:t>, SME’S , </a:t>
              </a:r>
              <a:r>
                <a:rPr lang="tr-TR" sz="800" dirty="0" err="1">
                  <a:latin typeface="Gotham Rounded Light" pitchFamily="50" charset="0"/>
                </a:rPr>
                <a:t>large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companies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and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the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public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sector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</a:p>
          </p:txBody>
        </p:sp>
        <p:sp>
          <p:nvSpPr>
            <p:cNvPr id="100" name="Yuvarlatılmış Dikdörtgen 99"/>
            <p:cNvSpPr/>
            <p:nvPr/>
          </p:nvSpPr>
          <p:spPr>
            <a:xfrm>
              <a:off x="6724947" y="364192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6325656" y="2143400"/>
            <a:ext cx="2587760" cy="461665"/>
            <a:chOff x="6260450" y="4246516"/>
            <a:chExt cx="2587760" cy="461665"/>
          </a:xfrm>
        </p:grpSpPr>
        <p:pic>
          <p:nvPicPr>
            <p:cNvPr id="3084" name="Picture 12" descr="\\Drobo\work\Design Archive\Presentations\EchoPos\Outs\Kurumsal Sunum\Sunum PNGs\Logolar\Nkolay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450" y="4300998"/>
              <a:ext cx="366989" cy="36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Metin kutusu 77"/>
            <p:cNvSpPr txBox="1"/>
            <p:nvPr/>
          </p:nvSpPr>
          <p:spPr>
            <a:xfrm>
              <a:off x="6762756" y="4246516"/>
              <a:ext cx="208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7 </a:t>
              </a:r>
              <a:r>
                <a:rPr lang="en-US" sz="800" dirty="0">
                  <a:latin typeface="Gotham Rounded Light" pitchFamily="50" charset="0"/>
                </a:rPr>
                <a:t>million monthly transactions</a:t>
              </a:r>
              <a:endParaRPr lang="tr-TR" sz="800" dirty="0"/>
            </a:p>
            <a:p>
              <a:r>
                <a:rPr lang="tr-TR" sz="800" dirty="0">
                  <a:latin typeface="Gotham Rounded Light" pitchFamily="50" charset="0"/>
                </a:rPr>
                <a:t>500 </a:t>
              </a:r>
              <a:r>
                <a:rPr lang="tr-TR" sz="800" dirty="0" err="1">
                  <a:latin typeface="Gotham Rounded Light" pitchFamily="50" charset="0"/>
                </a:rPr>
                <a:t>transactions</a:t>
              </a:r>
              <a:r>
                <a:rPr lang="tr-TR" sz="800" dirty="0">
                  <a:latin typeface="Gotham Rounded Light" pitchFamily="50" charset="0"/>
                </a:rPr>
                <a:t> </a:t>
              </a:r>
              <a:r>
                <a:rPr lang="tr-TR" sz="800" dirty="0" err="1">
                  <a:latin typeface="Gotham Rounded Light" pitchFamily="50" charset="0"/>
                </a:rPr>
                <a:t>centers</a:t>
              </a:r>
              <a:r>
                <a:rPr lang="tr-TR" sz="800" dirty="0">
                  <a:latin typeface="Gotham Rounded Light" pitchFamily="50" charset="0"/>
                </a:rPr>
                <a:t>, 3,500 </a:t>
              </a:r>
              <a:r>
                <a:rPr lang="tr-TR" sz="800" dirty="0" err="1">
                  <a:latin typeface="Gotham Rounded Light" pitchFamily="50" charset="0"/>
                </a:rPr>
                <a:t>kiosks</a:t>
              </a:r>
              <a:endParaRPr lang="tr-TR" sz="800" dirty="0">
                <a:latin typeface="Gotham Rounded Light" pitchFamily="50" charset="0"/>
              </a:endParaRPr>
            </a:p>
            <a:p>
              <a:r>
                <a:rPr lang="en-US" sz="800" dirty="0">
                  <a:latin typeface="Gotham Rounded Light" pitchFamily="50" charset="0"/>
                </a:rPr>
                <a:t>The largest paying agency of Turkey</a:t>
              </a:r>
              <a:endParaRPr lang="tr-TR" sz="800" dirty="0"/>
            </a:p>
          </p:txBody>
        </p:sp>
        <p:sp>
          <p:nvSpPr>
            <p:cNvPr id="102" name="Yuvarlatılmış Dikdörtgen 101"/>
            <p:cNvSpPr/>
            <p:nvPr/>
          </p:nvSpPr>
          <p:spPr>
            <a:xfrm>
              <a:off x="6724947" y="4331415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3" name="Yuvarlatılmış Dikdörtgen 102"/>
            <p:cNvSpPr/>
            <p:nvPr/>
          </p:nvSpPr>
          <p:spPr>
            <a:xfrm>
              <a:off x="6724947" y="4443958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04" name="Yuvarlatılmış Dikdörtgen 103"/>
            <p:cNvSpPr/>
            <p:nvPr/>
          </p:nvSpPr>
          <p:spPr>
            <a:xfrm>
              <a:off x="6724947" y="4582620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71" name="Yuvarlatılmış Dikdörtgen 50">
            <a:extLst>
              <a:ext uri="{FF2B5EF4-FFF2-40B4-BE49-F238E27FC236}">
                <a16:creationId xmlns:a16="http://schemas.microsoft.com/office/drawing/2014/main" id="{F201EC76-10B8-43FE-B9C6-D619EF7A378A}"/>
              </a:ext>
            </a:extLst>
          </p:cNvPr>
          <p:cNvSpPr/>
          <p:nvPr/>
        </p:nvSpPr>
        <p:spPr>
          <a:xfrm>
            <a:off x="3527098" y="736940"/>
            <a:ext cx="67067" cy="65283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Yuvarlatılmış Dikdörtgen 50">
            <a:extLst>
              <a:ext uri="{FF2B5EF4-FFF2-40B4-BE49-F238E27FC236}">
                <a16:creationId xmlns:a16="http://schemas.microsoft.com/office/drawing/2014/main" id="{1193A30A-4ACD-4CCF-AC24-F6265006D600}"/>
              </a:ext>
            </a:extLst>
          </p:cNvPr>
          <p:cNvSpPr/>
          <p:nvPr/>
        </p:nvSpPr>
        <p:spPr>
          <a:xfrm>
            <a:off x="3528464" y="492991"/>
            <a:ext cx="67067" cy="65283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54156184-9166-4724-B9C5-047425AB6F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1" y="1322605"/>
            <a:ext cx="343174" cy="223363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C24E2463-4ADB-4735-81FF-FECB04D68C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11848" y="1850176"/>
            <a:ext cx="480726" cy="117450"/>
          </a:xfrm>
          <a:prstGeom prst="rect">
            <a:avLst/>
          </a:prstGeom>
        </p:spPr>
      </p:pic>
      <p:sp>
        <p:nvSpPr>
          <p:cNvPr id="66" name="Yuvarlatılmış Dikdörtgen 91">
            <a:extLst>
              <a:ext uri="{FF2B5EF4-FFF2-40B4-BE49-F238E27FC236}">
                <a16:creationId xmlns:a16="http://schemas.microsoft.com/office/drawing/2014/main" id="{B8F6C774-1D3C-46FF-948A-54AC86CB4D98}"/>
              </a:ext>
            </a:extLst>
          </p:cNvPr>
          <p:cNvSpPr/>
          <p:nvPr/>
        </p:nvSpPr>
        <p:spPr>
          <a:xfrm>
            <a:off x="3913721" y="4067021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5" name="Yuvarlatılmış Dikdörtgen 88">
            <a:extLst>
              <a:ext uri="{FF2B5EF4-FFF2-40B4-BE49-F238E27FC236}">
                <a16:creationId xmlns:a16="http://schemas.microsoft.com/office/drawing/2014/main" id="{AA27DA11-A52A-4099-BA86-87B266333DFF}"/>
              </a:ext>
            </a:extLst>
          </p:cNvPr>
          <p:cNvSpPr/>
          <p:nvPr/>
        </p:nvSpPr>
        <p:spPr>
          <a:xfrm>
            <a:off x="3895180" y="2559954"/>
            <a:ext cx="45807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68" name="Resim 67">
            <a:extLst>
              <a:ext uri="{FF2B5EF4-FFF2-40B4-BE49-F238E27FC236}">
                <a16:creationId xmlns:a16="http://schemas.microsoft.com/office/drawing/2014/main" id="{D551C965-6374-4C9C-AB77-1E8600B6C5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80" y="4376878"/>
            <a:ext cx="834628" cy="598564"/>
          </a:xfrm>
          <a:prstGeom prst="rect">
            <a:avLst/>
          </a:prstGeom>
        </p:spPr>
      </p:pic>
      <p:pic>
        <p:nvPicPr>
          <p:cNvPr id="69" name="Resim 68" descr="metin içeren bir resim&#10;&#10;Açıklama otomatik olarak oluşturuldu">
            <a:extLst>
              <a:ext uri="{FF2B5EF4-FFF2-40B4-BE49-F238E27FC236}">
                <a16:creationId xmlns:a16="http://schemas.microsoft.com/office/drawing/2014/main" id="{9C290D89-6DA6-42A4-ACB7-FA349C804E2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11" y="2692404"/>
            <a:ext cx="648197" cy="117450"/>
          </a:xfrm>
          <a:prstGeom prst="rect">
            <a:avLst/>
          </a:prstGeom>
        </p:spPr>
      </p:pic>
      <p:sp>
        <p:nvSpPr>
          <p:cNvPr id="70" name="Yuvarlatılmış Dikdörtgen 91">
            <a:extLst>
              <a:ext uri="{FF2B5EF4-FFF2-40B4-BE49-F238E27FC236}">
                <a16:creationId xmlns:a16="http://schemas.microsoft.com/office/drawing/2014/main" id="{AEB3D3B2-7E02-4DCD-8C98-41CDBA642332}"/>
              </a:ext>
            </a:extLst>
          </p:cNvPr>
          <p:cNvSpPr/>
          <p:nvPr/>
        </p:nvSpPr>
        <p:spPr>
          <a:xfrm>
            <a:off x="3905299" y="4611431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1" name="Yuvarlatılmış Dikdörtgen 91">
            <a:extLst>
              <a:ext uri="{FF2B5EF4-FFF2-40B4-BE49-F238E27FC236}">
                <a16:creationId xmlns:a16="http://schemas.microsoft.com/office/drawing/2014/main" id="{595F192F-6AB7-40CE-B467-4AE12D62BD3A}"/>
              </a:ext>
            </a:extLst>
          </p:cNvPr>
          <p:cNvSpPr/>
          <p:nvPr/>
        </p:nvSpPr>
        <p:spPr>
          <a:xfrm>
            <a:off x="6830901" y="2722360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825ACC44-B43F-4AD3-AFCE-746FB1BC65DB}"/>
              </a:ext>
            </a:extLst>
          </p:cNvPr>
          <p:cNvSpPr txBox="1"/>
          <p:nvPr/>
        </p:nvSpPr>
        <p:spPr>
          <a:xfrm>
            <a:off x="3885055" y="4521476"/>
            <a:ext cx="267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 err="1"/>
              <a:t>Consultancy</a:t>
            </a:r>
            <a:r>
              <a:rPr lang="tr-TR" sz="800" dirty="0"/>
              <a:t> Services </a:t>
            </a:r>
            <a:r>
              <a:rPr lang="tr-TR" sz="800" dirty="0" err="1"/>
              <a:t>for</a:t>
            </a:r>
            <a:r>
              <a:rPr lang="tr-TR" sz="800" dirty="0"/>
              <a:t> R&amp;D </a:t>
            </a:r>
            <a:r>
              <a:rPr lang="tr-TR" sz="800" dirty="0" err="1"/>
              <a:t>and</a:t>
            </a:r>
            <a:r>
              <a:rPr lang="tr-TR" sz="800" dirty="0"/>
              <a:t> </a:t>
            </a:r>
            <a:r>
              <a:rPr lang="tr-TR" sz="800" dirty="0" err="1"/>
              <a:t>technology</a:t>
            </a:r>
            <a:endParaRPr lang="tr-TR" sz="800" dirty="0"/>
          </a:p>
          <a:p>
            <a:r>
              <a:rPr lang="tr-TR" sz="800" dirty="0"/>
              <a:t> </a:t>
            </a:r>
            <a:r>
              <a:rPr lang="tr-TR" sz="800" dirty="0" err="1"/>
              <a:t>based</a:t>
            </a:r>
            <a:r>
              <a:rPr lang="tr-TR" sz="800" dirty="0"/>
              <a:t> </a:t>
            </a:r>
            <a:r>
              <a:rPr lang="tr-TR" sz="800" dirty="0" err="1"/>
              <a:t>SMEs</a:t>
            </a:r>
            <a:r>
              <a:rPr lang="tr-TR" sz="800" dirty="0"/>
              <a:t> </a:t>
            </a:r>
            <a:r>
              <a:rPr lang="tr-TR" sz="800" dirty="0" err="1"/>
              <a:t>and</a:t>
            </a:r>
            <a:r>
              <a:rPr lang="tr-TR" sz="800" dirty="0"/>
              <a:t> start-</a:t>
            </a:r>
            <a:r>
              <a:rPr lang="tr-TR" sz="800" dirty="0" err="1"/>
              <a:t>ups</a:t>
            </a:r>
            <a:endParaRPr lang="tr-TR" sz="800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85CC101A-442A-45E5-9A6A-8DBA5520C8FC}"/>
              </a:ext>
            </a:extLst>
          </p:cNvPr>
          <p:cNvSpPr txBox="1"/>
          <p:nvPr/>
        </p:nvSpPr>
        <p:spPr>
          <a:xfrm>
            <a:off x="6806009" y="2637018"/>
            <a:ext cx="288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 err="1"/>
              <a:t>Digital</a:t>
            </a:r>
            <a:r>
              <a:rPr lang="tr-TR" sz="800" dirty="0"/>
              <a:t> </a:t>
            </a:r>
            <a:r>
              <a:rPr lang="tr-TR" sz="800" dirty="0" err="1"/>
              <a:t>solution</a:t>
            </a:r>
            <a:r>
              <a:rPr lang="tr-TR" sz="800" dirty="0"/>
              <a:t> partner </a:t>
            </a:r>
            <a:r>
              <a:rPr lang="tr-TR" sz="800" dirty="0" err="1"/>
              <a:t>and</a:t>
            </a:r>
            <a:r>
              <a:rPr lang="tr-TR" sz="800" dirty="0"/>
              <a:t> </a:t>
            </a:r>
            <a:r>
              <a:rPr lang="tr-TR" sz="800" dirty="0" err="1"/>
              <a:t>personnel</a:t>
            </a:r>
            <a:r>
              <a:rPr lang="tr-TR" sz="800" dirty="0"/>
              <a:t> </a:t>
            </a:r>
            <a:r>
              <a:rPr lang="tr-TR" sz="800" dirty="0" err="1"/>
              <a:t>employment</a:t>
            </a:r>
            <a:r>
              <a:rPr lang="tr-TR" sz="800" dirty="0"/>
              <a:t> </a:t>
            </a:r>
          </a:p>
          <a:p>
            <a:r>
              <a:rPr lang="tr-TR" sz="800" dirty="0"/>
              <a:t>service </a:t>
            </a:r>
            <a:r>
              <a:rPr lang="tr-TR" sz="800" dirty="0" err="1"/>
              <a:t>for</a:t>
            </a:r>
            <a:r>
              <a:rPr lang="tr-TR" sz="800" dirty="0"/>
              <a:t> </a:t>
            </a:r>
            <a:r>
              <a:rPr lang="tr-TR" sz="800" dirty="0" err="1"/>
              <a:t>construction</a:t>
            </a:r>
            <a:r>
              <a:rPr lang="tr-TR" sz="800" dirty="0"/>
              <a:t> </a:t>
            </a:r>
            <a:r>
              <a:rPr lang="tr-TR" sz="800" dirty="0" err="1"/>
              <a:t>industry</a:t>
            </a:r>
            <a:endParaRPr lang="tr-TR" sz="800" dirty="0"/>
          </a:p>
        </p:txBody>
      </p:sp>
      <p:pic>
        <p:nvPicPr>
          <p:cNvPr id="82" name="Resim 81">
            <a:extLst>
              <a:ext uri="{FF2B5EF4-FFF2-40B4-BE49-F238E27FC236}">
                <a16:creationId xmlns:a16="http://schemas.microsoft.com/office/drawing/2014/main" id="{3C495913-D02C-4790-B049-AAF89F1C5C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76" y="2849379"/>
            <a:ext cx="519620" cy="401551"/>
          </a:xfrm>
          <a:prstGeom prst="rect">
            <a:avLst/>
          </a:prstGeom>
        </p:spPr>
      </p:pic>
      <p:sp>
        <p:nvSpPr>
          <p:cNvPr id="83" name="Yuvarlatılmış Dikdörtgen 86">
            <a:extLst>
              <a:ext uri="{FF2B5EF4-FFF2-40B4-BE49-F238E27FC236}">
                <a16:creationId xmlns:a16="http://schemas.microsoft.com/office/drawing/2014/main" id="{1CE804CB-7479-CAAC-0042-A21D7B770291}"/>
              </a:ext>
            </a:extLst>
          </p:cNvPr>
          <p:cNvSpPr/>
          <p:nvPr/>
        </p:nvSpPr>
        <p:spPr>
          <a:xfrm>
            <a:off x="3888435" y="1525453"/>
            <a:ext cx="48273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793E81C-A363-AC04-7A46-69DEA51AD1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8479" y="3113917"/>
            <a:ext cx="767571" cy="176213"/>
          </a:xfrm>
          <a:prstGeom prst="rect">
            <a:avLst/>
          </a:prstGeom>
        </p:spPr>
      </p:pic>
      <p:pic>
        <p:nvPicPr>
          <p:cNvPr id="24" name="Picture 6" descr="logo">
            <a:extLst>
              <a:ext uri="{FF2B5EF4-FFF2-40B4-BE49-F238E27FC236}">
                <a16:creationId xmlns:a16="http://schemas.microsoft.com/office/drawing/2014/main" id="{CF11A6AE-DBFB-B4D4-BA2A-1B7ED5FD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03" y="3620389"/>
            <a:ext cx="394748" cy="2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B1D39757-0ECB-F833-66C4-60158FEB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88" y="4034851"/>
            <a:ext cx="641430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Yuvarlatılmış Dikdörtgen 91">
            <a:extLst>
              <a:ext uri="{FF2B5EF4-FFF2-40B4-BE49-F238E27FC236}">
                <a16:creationId xmlns:a16="http://schemas.microsoft.com/office/drawing/2014/main" id="{32D375CA-9A67-7EC4-F5E5-D585E3A686FA}"/>
              </a:ext>
            </a:extLst>
          </p:cNvPr>
          <p:cNvSpPr/>
          <p:nvPr/>
        </p:nvSpPr>
        <p:spPr>
          <a:xfrm>
            <a:off x="6840588" y="3101745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D8045F6-B84C-F0C0-743F-8EB51DF0EFF0}"/>
              </a:ext>
            </a:extLst>
          </p:cNvPr>
          <p:cNvSpPr txBox="1"/>
          <p:nvPr/>
        </p:nvSpPr>
        <p:spPr>
          <a:xfrm>
            <a:off x="6830901" y="3035614"/>
            <a:ext cx="223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Aktif Ventures,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which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builds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grows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invests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end-to-end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financial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technology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operates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as a “fintech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venture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founder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”.</a:t>
            </a:r>
            <a:r>
              <a:rPr kumimoji="0" lang="tr-TR" altLang="tr-T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tr-TR" sz="800" dirty="0"/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7497CDC5-701D-2BB9-8EC9-4B984871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D8E55805-A4E8-B7CB-E13C-317A5F350A61}"/>
              </a:ext>
            </a:extLst>
          </p:cNvPr>
          <p:cNvSpPr txBox="1"/>
          <p:nvPr/>
        </p:nvSpPr>
        <p:spPr>
          <a:xfrm>
            <a:off x="6822866" y="3569949"/>
            <a:ext cx="223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Aktif Tech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offers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high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value-added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software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solutions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end-to-end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operations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services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to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all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customers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tr-TR" altLang="tr-T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tr-TR" sz="800" dirty="0"/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D416A3C5-5987-BCC2-46B8-B4E4EA6D56AE}"/>
              </a:ext>
            </a:extLst>
          </p:cNvPr>
          <p:cNvSpPr txBox="1"/>
          <p:nvPr/>
        </p:nvSpPr>
        <p:spPr>
          <a:xfrm>
            <a:off x="6842438" y="4167107"/>
            <a:ext cx="223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has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investments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activities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many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sectors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such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as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renewable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energy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electronic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security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solutions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human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resources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tr-TR" altLang="tr-TR" sz="8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consultancy</a:t>
            </a:r>
            <a:r>
              <a:rPr kumimoji="0" lang="tr-TR" altLang="tr-TR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tr-TR" altLang="tr-TR" sz="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tr-TR" sz="800" dirty="0"/>
          </a:p>
        </p:txBody>
      </p:sp>
      <p:sp>
        <p:nvSpPr>
          <p:cNvPr id="43" name="Rectangle 5">
            <a:extLst>
              <a:ext uri="{FF2B5EF4-FFF2-40B4-BE49-F238E27FC236}">
                <a16:creationId xmlns:a16="http://schemas.microsoft.com/office/drawing/2014/main" id="{FD02F95A-03D5-A62A-BC6E-5F085C9BD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Yuvarlatılmış Dikdörtgen 91">
            <a:extLst>
              <a:ext uri="{FF2B5EF4-FFF2-40B4-BE49-F238E27FC236}">
                <a16:creationId xmlns:a16="http://schemas.microsoft.com/office/drawing/2014/main" id="{67118ACD-9059-97E6-2E15-C7F8A7EE4D52}"/>
              </a:ext>
            </a:extLst>
          </p:cNvPr>
          <p:cNvSpPr/>
          <p:nvPr/>
        </p:nvSpPr>
        <p:spPr>
          <a:xfrm>
            <a:off x="6819637" y="3628625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5" name="Yuvarlatılmış Dikdörtgen 91">
            <a:extLst>
              <a:ext uri="{FF2B5EF4-FFF2-40B4-BE49-F238E27FC236}">
                <a16:creationId xmlns:a16="http://schemas.microsoft.com/office/drawing/2014/main" id="{04350898-E473-7CEF-6F75-38336786CFCD}"/>
              </a:ext>
            </a:extLst>
          </p:cNvPr>
          <p:cNvSpPr/>
          <p:nvPr/>
        </p:nvSpPr>
        <p:spPr>
          <a:xfrm>
            <a:off x="6838817" y="4247347"/>
            <a:ext cx="43730" cy="42597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449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Drobo\work\Design Archive\Presentations\EchoPos\Outs\Kurumsal Sunum\Sunum PNGs\24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" y="-17774"/>
            <a:ext cx="9175595" cy="51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Yuvarlatılmış Dikdörtgen 27"/>
          <p:cNvSpPr/>
          <p:nvPr/>
        </p:nvSpPr>
        <p:spPr>
          <a:xfrm>
            <a:off x="2827272" y="2638773"/>
            <a:ext cx="3760951" cy="2745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8477CA"/>
                </a:solidFill>
                <a:latin typeface="Gotham Rounded Book" pitchFamily="50" charset="0"/>
              </a:rPr>
              <a:t>Please have the QR code read to download the presentation</a:t>
            </a:r>
            <a:endParaRPr lang="tr-TR" sz="1100" dirty="0">
              <a:solidFill>
                <a:srgbClr val="8477CA"/>
              </a:solidFill>
              <a:latin typeface="Gotham Rounded Book" pitchFamily="50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926356" y="4148234"/>
            <a:ext cx="3291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800">
                <a:solidFill>
                  <a:schemeClr val="bg1"/>
                </a:solidFill>
              </a:rPr>
              <a:t>Esentepe Mah. İnönü Cad. Erdoğan Sok. No:6 Enver Aytaç İş Merkezi Kat:2 </a:t>
            </a:r>
          </a:p>
          <a:p>
            <a:pPr algn="ctr"/>
            <a:r>
              <a:rPr lang="tr-TR" sz="800">
                <a:solidFill>
                  <a:schemeClr val="bg1"/>
                </a:solidFill>
                <a:latin typeface="Gotham Rounded Light" pitchFamily="50" charset="0"/>
              </a:rPr>
              <a:t>Kartal / İSTANBUL</a:t>
            </a:r>
            <a:endParaRPr lang="tr-TR" sz="800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grpSp>
        <p:nvGrpSpPr>
          <p:cNvPr id="12" name="Grup 11"/>
          <p:cNvGrpSpPr/>
          <p:nvPr/>
        </p:nvGrpSpPr>
        <p:grpSpPr>
          <a:xfrm>
            <a:off x="2475587" y="4695119"/>
            <a:ext cx="1159748" cy="215444"/>
            <a:chOff x="2787749" y="4730547"/>
            <a:chExt cx="1159748" cy="215444"/>
          </a:xfrm>
        </p:grpSpPr>
        <p:pic>
          <p:nvPicPr>
            <p:cNvPr id="7177" name="Picture 9" descr="\\Drobo\work\Design Archive\Presentations\EchoPos\Outs\Kurumsal Sunum\Sunum PNGs\24_Tel İk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9" y="4741490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2991786" y="4730547"/>
              <a:ext cx="9557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0850 611 00 99</a:t>
              </a: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3893600" y="4706352"/>
            <a:ext cx="1477622" cy="216024"/>
            <a:chOff x="4690782" y="4671215"/>
            <a:chExt cx="1477622" cy="216024"/>
          </a:xfrm>
        </p:grpSpPr>
        <p:pic>
          <p:nvPicPr>
            <p:cNvPr id="7176" name="Picture 8" descr="\\Drobo\work\Design Archive\Presentations\EchoPos\Outs\Kurumsal Sunum\Sunum PNGs\24_Ok İk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782" y="4693681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Metin kutusu 35"/>
            <p:cNvSpPr txBox="1"/>
            <p:nvPr/>
          </p:nvSpPr>
          <p:spPr>
            <a:xfrm>
              <a:off x="4909726" y="4671215"/>
              <a:ext cx="12586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www.echopos.com.tr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5479403" y="4695119"/>
            <a:ext cx="1466195" cy="215444"/>
            <a:chOff x="6443730" y="4659982"/>
            <a:chExt cx="1466195" cy="215444"/>
          </a:xfrm>
        </p:grpSpPr>
        <p:pic>
          <p:nvPicPr>
            <p:cNvPr id="7175" name="Picture 7" descr="\\Drobo\work\Design Archive\Presentations\EchoPos\Outs\Kurumsal Sunum\Sunum PNGs\24_Mail İk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730" y="4671215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Metin kutusu 36"/>
            <p:cNvSpPr txBox="1"/>
            <p:nvPr/>
          </p:nvSpPr>
          <p:spPr>
            <a:xfrm>
              <a:off x="6648041" y="4659982"/>
              <a:ext cx="12618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info@echopos.com.tr</a:t>
              </a:r>
            </a:p>
          </p:txBody>
        </p:sp>
      </p:grpSp>
      <p:pic>
        <p:nvPicPr>
          <p:cNvPr id="16" name="Picture 4" descr="\\Drobo\work\Design Archive\Presentations\EchoPos\Outs\Kurumsal Sunum\Sunum PNGs\24_Echopos Logo.png">
            <a:extLst>
              <a:ext uri="{FF2B5EF4-FFF2-40B4-BE49-F238E27FC236}">
                <a16:creationId xmlns:a16="http://schemas.microsoft.com/office/drawing/2014/main" id="{A439799E-3C69-4B95-84A9-55EAF3BB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3" y="3156903"/>
            <a:ext cx="2088232" cy="7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25406A7-64FE-4C34-8F47-F1E9A1EA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044" y="1170407"/>
            <a:ext cx="1360611" cy="13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6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karanlık, resim, gece göğü içeren bir resim&#10;&#10;Açıklama otomatik olarak oluşturuldu">
            <a:extLst>
              <a:ext uri="{FF2B5EF4-FFF2-40B4-BE49-F238E27FC236}">
                <a16:creationId xmlns:a16="http://schemas.microsoft.com/office/drawing/2014/main" id="{CA23EA94-CE2A-0B22-BFB4-F5513B6E3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r="2" b="2"/>
          <a:stretch/>
        </p:blipFill>
        <p:spPr>
          <a:xfrm>
            <a:off x="-11240" y="88520"/>
            <a:ext cx="9137489" cy="4928824"/>
          </a:xfrm>
          <a:noFill/>
        </p:spPr>
      </p:pic>
      <p:pic>
        <p:nvPicPr>
          <p:cNvPr id="6" name="Picture 2" descr="\\Drobo\work\Design Archive\Presentations\EchoPos\Outs\Kurumsal Sunum\Sunum PNGs\3_Alt Çizgi.png">
            <a:extLst>
              <a:ext uri="{FF2B5EF4-FFF2-40B4-BE49-F238E27FC236}">
                <a16:creationId xmlns:a16="http://schemas.microsoft.com/office/drawing/2014/main" id="{89D576E9-F43A-52A8-96EE-3B1F3A37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Drobo\work\Design Archive\Presentations\EchoPos\Outs\Kurumsal Sunum\Sunum PNGs\3_Alt Çizgi.png">
            <a:extLst>
              <a:ext uri="{FF2B5EF4-FFF2-40B4-BE49-F238E27FC236}">
                <a16:creationId xmlns:a16="http://schemas.microsoft.com/office/drawing/2014/main" id="{971A0217-0D4F-0CB0-BF0F-B6D3220F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511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4FB8F79E-E1BC-CE53-9D56-8645EB90EF6B}"/>
              </a:ext>
            </a:extLst>
          </p:cNvPr>
          <p:cNvGrpSpPr/>
          <p:nvPr/>
        </p:nvGrpSpPr>
        <p:grpSpPr>
          <a:xfrm>
            <a:off x="0" y="730202"/>
            <a:ext cx="3851920" cy="564166"/>
            <a:chOff x="0" y="730201"/>
            <a:chExt cx="6516684" cy="833437"/>
          </a:xfrm>
        </p:grpSpPr>
        <p:pic>
          <p:nvPicPr>
            <p:cNvPr id="9" name="Picture 4" descr="\\Drobo\work\Design Archive\Presentations\EchoPos\Outs\Kurumsal Sunum\Sunum PNGs\4_Dikdörtgen.png">
              <a:extLst>
                <a:ext uri="{FF2B5EF4-FFF2-40B4-BE49-F238E27FC236}">
                  <a16:creationId xmlns:a16="http://schemas.microsoft.com/office/drawing/2014/main" id="{BEFBC5FD-526F-C805-B759-899B12CDE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0201"/>
              <a:ext cx="6516684" cy="83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D368F307-6F64-AF01-9DA4-0AEA06BC91FB}"/>
                </a:ext>
              </a:extLst>
            </p:cNvPr>
            <p:cNvSpPr txBox="1"/>
            <p:nvPr/>
          </p:nvSpPr>
          <p:spPr>
            <a:xfrm>
              <a:off x="215515" y="769259"/>
              <a:ext cx="6228692" cy="613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dirty="0">
                  <a:solidFill>
                    <a:schemeClr val="bg1"/>
                  </a:solidFill>
                  <a:latin typeface="Gotham Rounded Light" pitchFamily="50" charset="0"/>
                </a:rPr>
                <a:t>İştiraklerimiz aracılığıyla geliştirdiğimiz eşsiz büyüme modeli</a:t>
              </a:r>
            </a:p>
            <a:p>
              <a:endParaRPr lang="tr-TR" sz="1000" dirty="0">
                <a:solidFill>
                  <a:schemeClr val="bg1"/>
                </a:solidFill>
                <a:latin typeface="Gotham Rounded Light" pitchFamily="50" charset="0"/>
              </a:endParaRPr>
            </a:p>
          </p:txBody>
        </p:sp>
      </p:grpSp>
      <p:sp>
        <p:nvSpPr>
          <p:cNvPr id="11" name="Yuvarlatılmış Dikdörtgen 3">
            <a:extLst>
              <a:ext uri="{FF2B5EF4-FFF2-40B4-BE49-F238E27FC236}">
                <a16:creationId xmlns:a16="http://schemas.microsoft.com/office/drawing/2014/main" id="{2F9A5955-E792-1BA7-B4AE-6D33EAB555AF}"/>
              </a:ext>
            </a:extLst>
          </p:cNvPr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BİZ KİMİZ?</a:t>
            </a:r>
          </a:p>
        </p:txBody>
      </p:sp>
      <p:pic>
        <p:nvPicPr>
          <p:cNvPr id="17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1BFC3A3F-1116-6ACE-928C-E4A3567C7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r="23620" b="28356"/>
          <a:stretch/>
        </p:blipFill>
        <p:spPr bwMode="auto">
          <a:xfrm>
            <a:off x="35173" y="2715766"/>
            <a:ext cx="5553429" cy="3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D55085A2-7E9A-451F-9544-EC7432334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73239" b="28356"/>
          <a:stretch/>
        </p:blipFill>
        <p:spPr bwMode="auto">
          <a:xfrm>
            <a:off x="5616941" y="2731089"/>
            <a:ext cx="2050757" cy="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AB70BFAB-A944-35AE-C0B9-BF63400BD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73239" b="28356"/>
          <a:stretch/>
        </p:blipFill>
        <p:spPr bwMode="auto">
          <a:xfrm>
            <a:off x="7057747" y="2739290"/>
            <a:ext cx="2050757" cy="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B521D62B-F064-0EEB-28A3-A91509CAFFFD}"/>
              </a:ext>
            </a:extLst>
          </p:cNvPr>
          <p:cNvSpPr txBox="1"/>
          <p:nvPr/>
        </p:nvSpPr>
        <p:spPr>
          <a:xfrm>
            <a:off x="571087" y="1856422"/>
            <a:ext cx="893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Change of Trade Name and Management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Assets: 58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mio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USD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E4C1439B-CD07-89A3-5EBC-F4E763131AF1}"/>
              </a:ext>
            </a:extLst>
          </p:cNvPr>
          <p:cNvGrpSpPr/>
          <p:nvPr/>
        </p:nvGrpSpPr>
        <p:grpSpPr>
          <a:xfrm>
            <a:off x="-11240" y="1977400"/>
            <a:ext cx="755558" cy="759827"/>
            <a:chOff x="182465" y="2120220"/>
            <a:chExt cx="755558" cy="759827"/>
          </a:xfrm>
        </p:grpSpPr>
        <p:pic>
          <p:nvPicPr>
            <p:cNvPr id="25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F4D1A557-D34A-EB81-688C-B4F9CDD4D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65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Metin kutusu 25">
              <a:extLst>
                <a:ext uri="{FF2B5EF4-FFF2-40B4-BE49-F238E27FC236}">
                  <a16:creationId xmlns:a16="http://schemas.microsoft.com/office/drawing/2014/main" id="{988C7D27-0B25-523F-A691-A4DB46FDD42E}"/>
                </a:ext>
              </a:extLst>
            </p:cNvPr>
            <p:cNvSpPr txBox="1"/>
            <p:nvPr/>
          </p:nvSpPr>
          <p:spPr>
            <a:xfrm>
              <a:off x="261532" y="2328030"/>
              <a:ext cx="606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1999</a:t>
              </a:r>
            </a:p>
          </p:txBody>
        </p:sp>
      </p:grp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99A20280-6C24-8B3C-D461-FB20ACF25D2D}"/>
              </a:ext>
            </a:extLst>
          </p:cNvPr>
          <p:cNvSpPr txBox="1"/>
          <p:nvPr/>
        </p:nvSpPr>
        <p:spPr>
          <a:xfrm>
            <a:off x="-131032" y="3089877"/>
            <a:ext cx="102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Incorporation of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Calik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Bank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8" name="Picture 4" descr="\\Drobo\work\Design Archive\Presentations\EchoPos\Outs\Kurumsal Sunum\Sunum PNGs\Logolar\Aktif Bank.png">
            <a:extLst>
              <a:ext uri="{FF2B5EF4-FFF2-40B4-BE49-F238E27FC236}">
                <a16:creationId xmlns:a16="http://schemas.microsoft.com/office/drawing/2014/main" id="{10F349DD-B188-0B6B-6D4A-F3B4C91B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9255"/>
            <a:ext cx="936104" cy="2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F4636A5-8F70-D2CB-3950-FBB91D3C6294}"/>
              </a:ext>
            </a:extLst>
          </p:cNvPr>
          <p:cNvGrpSpPr/>
          <p:nvPr/>
        </p:nvGrpSpPr>
        <p:grpSpPr>
          <a:xfrm>
            <a:off x="611560" y="3128317"/>
            <a:ext cx="755558" cy="759827"/>
            <a:chOff x="1018507" y="3147814"/>
            <a:chExt cx="755558" cy="759827"/>
          </a:xfrm>
        </p:grpSpPr>
        <p:pic>
          <p:nvPicPr>
            <p:cNvPr id="30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D2E35BF8-3EF4-79E8-27B6-23465E0B3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07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Metin kutusu 30">
              <a:extLst>
                <a:ext uri="{FF2B5EF4-FFF2-40B4-BE49-F238E27FC236}">
                  <a16:creationId xmlns:a16="http://schemas.microsoft.com/office/drawing/2014/main" id="{BCBA462D-C7DA-CE50-05A3-7B8CAFA6BDDC}"/>
                </a:ext>
              </a:extLst>
            </p:cNvPr>
            <p:cNvSpPr txBox="1"/>
            <p:nvPr/>
          </p:nvSpPr>
          <p:spPr>
            <a:xfrm>
              <a:off x="1066740" y="3358835"/>
              <a:ext cx="659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2007</a:t>
              </a: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E9B2AA07-BED4-82FA-5A36-CA4A42830706}"/>
              </a:ext>
            </a:extLst>
          </p:cNvPr>
          <p:cNvGrpSpPr/>
          <p:nvPr/>
        </p:nvGrpSpPr>
        <p:grpSpPr>
          <a:xfrm>
            <a:off x="1363844" y="2024082"/>
            <a:ext cx="755558" cy="759827"/>
            <a:chOff x="1873474" y="2120220"/>
            <a:chExt cx="755558" cy="759827"/>
          </a:xfrm>
        </p:grpSpPr>
        <p:pic>
          <p:nvPicPr>
            <p:cNvPr id="33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5BC9E0D3-D5DC-6B7D-AD26-C10208AD9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474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5233AC61-A246-4B8A-32CC-86C8EF1B1940}"/>
                </a:ext>
              </a:extLst>
            </p:cNvPr>
            <p:cNvSpPr txBox="1"/>
            <p:nvPr/>
          </p:nvSpPr>
          <p:spPr>
            <a:xfrm>
              <a:off x="1931557" y="2331873"/>
              <a:ext cx="668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2008</a:t>
              </a:r>
            </a:p>
          </p:txBody>
        </p:sp>
      </p:grp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4A4B212-E145-C22D-0C3D-0147DA1023B5}"/>
              </a:ext>
            </a:extLst>
          </p:cNvPr>
          <p:cNvSpPr txBox="1"/>
          <p:nvPr/>
        </p:nvSpPr>
        <p:spPr>
          <a:xfrm>
            <a:off x="1217772" y="3132337"/>
            <a:ext cx="90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Acquirement of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EKent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C491924A-386C-596E-7AD1-36E5BDE05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02" y="3497974"/>
            <a:ext cx="438467" cy="338838"/>
          </a:xfrm>
          <a:prstGeom prst="rect">
            <a:avLst/>
          </a:prstGeom>
        </p:spPr>
      </p:pic>
      <p:grpSp>
        <p:nvGrpSpPr>
          <p:cNvPr id="37" name="Grup 36">
            <a:extLst>
              <a:ext uri="{FF2B5EF4-FFF2-40B4-BE49-F238E27FC236}">
                <a16:creationId xmlns:a16="http://schemas.microsoft.com/office/drawing/2014/main" id="{7F225149-E44E-F7D4-3AFB-0CD49FC60856}"/>
              </a:ext>
            </a:extLst>
          </p:cNvPr>
          <p:cNvGrpSpPr/>
          <p:nvPr/>
        </p:nvGrpSpPr>
        <p:grpSpPr>
          <a:xfrm>
            <a:off x="2052366" y="3080445"/>
            <a:ext cx="755558" cy="759827"/>
            <a:chOff x="2721668" y="3147814"/>
            <a:chExt cx="755558" cy="759827"/>
          </a:xfrm>
        </p:grpSpPr>
        <p:pic>
          <p:nvPicPr>
            <p:cNvPr id="38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89B17BCD-490A-1486-66C0-DA2489AB4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668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Metin kutusu 38">
              <a:extLst>
                <a:ext uri="{FF2B5EF4-FFF2-40B4-BE49-F238E27FC236}">
                  <a16:creationId xmlns:a16="http://schemas.microsoft.com/office/drawing/2014/main" id="{EA4E3D87-3703-E73E-01D6-EED229754963}"/>
                </a:ext>
              </a:extLst>
            </p:cNvPr>
            <p:cNvSpPr txBox="1"/>
            <p:nvPr/>
          </p:nvSpPr>
          <p:spPr>
            <a:xfrm>
              <a:off x="2823201" y="3355438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2010</a:t>
              </a:r>
            </a:p>
          </p:txBody>
        </p:sp>
      </p:grp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8CEF8C7F-FCE1-129E-0697-37CC520B3BBA}"/>
              </a:ext>
            </a:extLst>
          </p:cNvPr>
          <p:cNvSpPr txBox="1"/>
          <p:nvPr/>
        </p:nvSpPr>
        <p:spPr>
          <a:xfrm>
            <a:off x="1938692" y="2101738"/>
            <a:ext cx="962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 of UPT</a:t>
            </a:r>
            <a:endParaRPr lang="tr-TR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Resim 42">
            <a:extLst>
              <a:ext uri="{FF2B5EF4-FFF2-40B4-BE49-F238E27FC236}">
                <a16:creationId xmlns:a16="http://schemas.microsoft.com/office/drawing/2014/main" id="{24F49FCB-6BA7-5AD8-D60A-A93FC3006A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53" y="1841415"/>
            <a:ext cx="343174" cy="223363"/>
          </a:xfrm>
          <a:prstGeom prst="rect">
            <a:avLst/>
          </a:prstGeom>
        </p:spPr>
      </p:pic>
      <p:grpSp>
        <p:nvGrpSpPr>
          <p:cNvPr id="44" name="Grup 43">
            <a:extLst>
              <a:ext uri="{FF2B5EF4-FFF2-40B4-BE49-F238E27FC236}">
                <a16:creationId xmlns:a16="http://schemas.microsoft.com/office/drawing/2014/main" id="{654C962E-7ECD-2C7C-B9C7-EB5A801E98D3}"/>
              </a:ext>
            </a:extLst>
          </p:cNvPr>
          <p:cNvGrpSpPr/>
          <p:nvPr/>
        </p:nvGrpSpPr>
        <p:grpSpPr>
          <a:xfrm>
            <a:off x="2736322" y="2024082"/>
            <a:ext cx="755558" cy="759827"/>
            <a:chOff x="3577813" y="2120220"/>
            <a:chExt cx="755558" cy="759827"/>
          </a:xfrm>
        </p:grpSpPr>
        <p:pic>
          <p:nvPicPr>
            <p:cNvPr id="45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69ECAFFE-9C5D-4F07-7329-1F7447EF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813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497538F8-78CA-25C2-DDA7-A057F601DDDF}"/>
                </a:ext>
              </a:extLst>
            </p:cNvPr>
            <p:cNvSpPr txBox="1"/>
            <p:nvPr/>
          </p:nvSpPr>
          <p:spPr>
            <a:xfrm>
              <a:off x="3684221" y="2331873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2013</a:t>
              </a:r>
            </a:p>
          </p:txBody>
        </p:sp>
      </p:grp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C0F55EE-A513-F480-2A7E-7DC1EB14C1BF}"/>
              </a:ext>
            </a:extLst>
          </p:cNvPr>
          <p:cNvSpPr txBox="1"/>
          <p:nvPr/>
        </p:nvSpPr>
        <p:spPr>
          <a:xfrm>
            <a:off x="2637214" y="3120771"/>
            <a:ext cx="9537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Incorporation of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Pavo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and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Sigortayeri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8" name="Picture 6" descr="\\Drobo\work\Design Archive\Presentations\EchoPos\Outs\Kurumsal Sunum\Sunum PNGs\Logolar\Sigortayeri.png">
            <a:extLst>
              <a:ext uri="{FF2B5EF4-FFF2-40B4-BE49-F238E27FC236}">
                <a16:creationId xmlns:a16="http://schemas.microsoft.com/office/drawing/2014/main" id="{39B30457-4F85-97FB-8E8D-6F5CEE323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70" y="3859429"/>
            <a:ext cx="532266" cy="1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\\Drobo\work\Design Archive\Presentations\EchoPos\Outs\Kurumsal Sunum\Sunum PNGs\Logolar\Pavo.png">
            <a:extLst>
              <a:ext uri="{FF2B5EF4-FFF2-40B4-BE49-F238E27FC236}">
                <a16:creationId xmlns:a16="http://schemas.microsoft.com/office/drawing/2014/main" id="{EF1F8F8D-0CF6-3418-C809-CC9C16A1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65" y="3894776"/>
            <a:ext cx="394748" cy="1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up 49">
            <a:extLst>
              <a:ext uri="{FF2B5EF4-FFF2-40B4-BE49-F238E27FC236}">
                <a16:creationId xmlns:a16="http://schemas.microsoft.com/office/drawing/2014/main" id="{B7275968-A959-C2B5-1580-86090160F2F6}"/>
              </a:ext>
            </a:extLst>
          </p:cNvPr>
          <p:cNvGrpSpPr/>
          <p:nvPr/>
        </p:nvGrpSpPr>
        <p:grpSpPr>
          <a:xfrm>
            <a:off x="3456402" y="3095679"/>
            <a:ext cx="755558" cy="759827"/>
            <a:chOff x="4418785" y="3147814"/>
            <a:chExt cx="755558" cy="759827"/>
          </a:xfrm>
        </p:grpSpPr>
        <p:pic>
          <p:nvPicPr>
            <p:cNvPr id="51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2871544F-6E08-ED6E-7A16-2CB4E8065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785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Metin kutusu 51">
              <a:extLst>
                <a:ext uri="{FF2B5EF4-FFF2-40B4-BE49-F238E27FC236}">
                  <a16:creationId xmlns:a16="http://schemas.microsoft.com/office/drawing/2014/main" id="{4CF19953-718B-92EA-2CEE-510C5596E614}"/>
                </a:ext>
              </a:extLst>
            </p:cNvPr>
            <p:cNvSpPr txBox="1"/>
            <p:nvPr/>
          </p:nvSpPr>
          <p:spPr>
            <a:xfrm>
              <a:off x="4535491" y="3359995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2014</a:t>
              </a:r>
            </a:p>
          </p:txBody>
        </p:sp>
      </p:grp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D5DF8D2A-BD5B-7E60-EF2C-D3A6B5D229C3}"/>
              </a:ext>
            </a:extLst>
          </p:cNvPr>
          <p:cNvSpPr txBox="1"/>
          <p:nvPr/>
        </p:nvSpPr>
        <p:spPr>
          <a:xfrm>
            <a:off x="3310329" y="1922735"/>
            <a:ext cx="104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Incorporation of N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Kolay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, and Realization of Passolig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4" name="Picture 12" descr="\\Drobo\work\Design Archive\Presentations\EchoPos\Outs\Kurumsal Sunum\Sunum PNGs\Logolar\Nkolay.png">
            <a:extLst>
              <a:ext uri="{FF2B5EF4-FFF2-40B4-BE49-F238E27FC236}">
                <a16:creationId xmlns:a16="http://schemas.microsoft.com/office/drawing/2014/main" id="{DB3FCAC7-5BDD-17D0-F88B-998E23FC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53" y="1503691"/>
            <a:ext cx="366989" cy="3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\\Drobo\work\Design Archive\Presentations\EchoPos\Outs\Kurumsal Sunum\Sunum PNGs\Logolar\Passolig.png">
            <a:extLst>
              <a:ext uri="{FF2B5EF4-FFF2-40B4-BE49-F238E27FC236}">
                <a16:creationId xmlns:a16="http://schemas.microsoft.com/office/drawing/2014/main" id="{FE848026-93BA-44B3-8877-1E2BE657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387" y="1682866"/>
            <a:ext cx="432049" cy="8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up 55">
            <a:extLst>
              <a:ext uri="{FF2B5EF4-FFF2-40B4-BE49-F238E27FC236}">
                <a16:creationId xmlns:a16="http://schemas.microsoft.com/office/drawing/2014/main" id="{7B60090C-E9D8-A92A-9BD7-F0AC9936EA39}"/>
              </a:ext>
            </a:extLst>
          </p:cNvPr>
          <p:cNvGrpSpPr/>
          <p:nvPr/>
        </p:nvGrpSpPr>
        <p:grpSpPr>
          <a:xfrm>
            <a:off x="4128692" y="2033502"/>
            <a:ext cx="755558" cy="759827"/>
            <a:chOff x="5274930" y="2120220"/>
            <a:chExt cx="755558" cy="759827"/>
          </a:xfrm>
        </p:grpSpPr>
        <p:pic>
          <p:nvPicPr>
            <p:cNvPr id="57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4C9119CF-9D27-14C3-5281-03E347A03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93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EDFAC60B-E4FF-2185-C3DF-4BBCD0529B36}"/>
                </a:ext>
              </a:extLst>
            </p:cNvPr>
            <p:cNvSpPr txBox="1"/>
            <p:nvPr/>
          </p:nvSpPr>
          <p:spPr>
            <a:xfrm>
              <a:off x="5384583" y="2331873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2015</a:t>
              </a:r>
            </a:p>
          </p:txBody>
        </p:sp>
      </p:grpSp>
      <p:pic>
        <p:nvPicPr>
          <p:cNvPr id="59" name="Resim 58">
            <a:extLst>
              <a:ext uri="{FF2B5EF4-FFF2-40B4-BE49-F238E27FC236}">
                <a16:creationId xmlns:a16="http://schemas.microsoft.com/office/drawing/2014/main" id="{6C6F3884-E4C3-4A83-D91D-12AC114379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7299" y="3624216"/>
            <a:ext cx="571429" cy="171429"/>
          </a:xfrm>
          <a:prstGeom prst="rect">
            <a:avLst/>
          </a:prstGeom>
        </p:spPr>
      </p:pic>
      <p:sp>
        <p:nvSpPr>
          <p:cNvPr id="60" name="Metin kutusu 59">
            <a:extLst>
              <a:ext uri="{FF2B5EF4-FFF2-40B4-BE49-F238E27FC236}">
                <a16:creationId xmlns:a16="http://schemas.microsoft.com/office/drawing/2014/main" id="{B1D68F92-05B3-8E13-9376-B61F566777AF}"/>
              </a:ext>
            </a:extLst>
          </p:cNvPr>
          <p:cNvSpPr txBox="1"/>
          <p:nvPr/>
        </p:nvSpPr>
        <p:spPr>
          <a:xfrm>
            <a:off x="3877603" y="3076084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Aktif Portföy </a:t>
            </a:r>
          </a:p>
        </p:txBody>
      </p:sp>
      <p:grpSp>
        <p:nvGrpSpPr>
          <p:cNvPr id="61" name="Grup 60">
            <a:extLst>
              <a:ext uri="{FF2B5EF4-FFF2-40B4-BE49-F238E27FC236}">
                <a16:creationId xmlns:a16="http://schemas.microsoft.com/office/drawing/2014/main" id="{3F51B030-4DEC-5C0B-1358-E49A388F6074}"/>
              </a:ext>
            </a:extLst>
          </p:cNvPr>
          <p:cNvGrpSpPr/>
          <p:nvPr/>
        </p:nvGrpSpPr>
        <p:grpSpPr>
          <a:xfrm>
            <a:off x="4722066" y="3123044"/>
            <a:ext cx="1009444" cy="935182"/>
            <a:chOff x="7890418" y="3166105"/>
            <a:chExt cx="1009444" cy="935182"/>
          </a:xfrm>
        </p:grpSpPr>
        <p:pic>
          <p:nvPicPr>
            <p:cNvPr id="62" name="Picture 3" descr="\\Drobo\WORK\Design Archive\Presentations\EchoPos\Outs\Kurumsal Sunum\Sunum PNGs\4_Mavi Daire.png">
              <a:extLst>
                <a:ext uri="{FF2B5EF4-FFF2-40B4-BE49-F238E27FC236}">
                  <a16:creationId xmlns:a16="http://schemas.microsoft.com/office/drawing/2014/main" id="{DFEA55EC-D2ED-9230-9C16-9AEC5D69B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3166105"/>
              <a:ext cx="935182" cy="93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Metin kutusu 62">
              <a:extLst>
                <a:ext uri="{FF2B5EF4-FFF2-40B4-BE49-F238E27FC236}">
                  <a16:creationId xmlns:a16="http://schemas.microsoft.com/office/drawing/2014/main" id="{AD985D46-278A-CD92-4A51-BC3905A56D50}"/>
                </a:ext>
              </a:extLst>
            </p:cNvPr>
            <p:cNvSpPr txBox="1"/>
            <p:nvPr/>
          </p:nvSpPr>
          <p:spPr>
            <a:xfrm>
              <a:off x="7890418" y="3256962"/>
              <a:ext cx="10094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  <a:latin typeface="Gotham Rounded Medium" pitchFamily="50" charset="0"/>
                </a:rPr>
                <a:t>2016</a:t>
              </a:r>
            </a:p>
            <a:p>
              <a:pPr algn="ctr"/>
              <a:r>
                <a:rPr lang="tr-TR" sz="1600" dirty="0">
                  <a:solidFill>
                    <a:srgbClr val="FF0000"/>
                  </a:solidFill>
                  <a:latin typeface="Gotham Rounded Medium" pitchFamily="50" charset="0"/>
                </a:rPr>
                <a:t>*</a:t>
              </a:r>
              <a:r>
                <a:rPr lang="tr-TR" sz="1200" dirty="0">
                  <a:solidFill>
                    <a:schemeClr val="bg1"/>
                  </a:solidFill>
                  <a:latin typeface="Gotham Rounded Medium" pitchFamily="50" charset="0"/>
                </a:rPr>
                <a:t> </a:t>
              </a:r>
              <a:r>
                <a:rPr lang="tr-TR" sz="1000" dirty="0" err="1">
                  <a:solidFill>
                    <a:schemeClr val="bg1"/>
                  </a:solidFill>
                  <a:latin typeface="Gotham Rounded Medium" pitchFamily="50" charset="0"/>
                </a:rPr>
                <a:t>September</a:t>
              </a:r>
              <a:endParaRPr lang="tr-TR" sz="1000" dirty="0">
                <a:solidFill>
                  <a:schemeClr val="bg1"/>
                </a:solidFill>
                <a:latin typeface="Gotham Rounded Medium" pitchFamily="50" charset="0"/>
              </a:endParaRPr>
            </a:p>
          </p:txBody>
        </p:sp>
      </p:grp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7597B88E-A4C7-80A3-1B86-6F6268943CBE}"/>
              </a:ext>
            </a:extLst>
          </p:cNvPr>
          <p:cNvSpPr txBox="1"/>
          <p:nvPr/>
        </p:nvSpPr>
        <p:spPr>
          <a:xfrm>
            <a:off x="4604914" y="2073029"/>
            <a:ext cx="116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rgbClr val="FF0000"/>
                </a:solidFill>
                <a:latin typeface="Gotham Rounded Medium" pitchFamily="50" charset="0"/>
              </a:rPr>
              <a:t>*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 of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EchoPOS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</p:txBody>
      </p:sp>
      <p:pic>
        <p:nvPicPr>
          <p:cNvPr id="65" name="Picture 3" descr="\\Drobo\work\Design Archive\Presentations\EchoPos\Outs\Kurumsal Sunum\Sunum PNGs\0_Echopos Logo.png">
            <a:extLst>
              <a:ext uri="{FF2B5EF4-FFF2-40B4-BE49-F238E27FC236}">
                <a16:creationId xmlns:a16="http://schemas.microsoft.com/office/drawing/2014/main" id="{F351A398-AC52-BE7F-C837-B4386B41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70" y="1705906"/>
            <a:ext cx="912598" cy="3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up 65">
            <a:extLst>
              <a:ext uri="{FF2B5EF4-FFF2-40B4-BE49-F238E27FC236}">
                <a16:creationId xmlns:a16="http://schemas.microsoft.com/office/drawing/2014/main" id="{77F74FBE-884B-9097-65FE-4A17E53BBFD1}"/>
              </a:ext>
            </a:extLst>
          </p:cNvPr>
          <p:cNvGrpSpPr/>
          <p:nvPr/>
        </p:nvGrpSpPr>
        <p:grpSpPr>
          <a:xfrm>
            <a:off x="5591408" y="2047611"/>
            <a:ext cx="755558" cy="759827"/>
            <a:chOff x="6970140" y="2120220"/>
            <a:chExt cx="755558" cy="759827"/>
          </a:xfrm>
        </p:grpSpPr>
        <p:pic>
          <p:nvPicPr>
            <p:cNvPr id="67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41D5C913-1128-7B7E-B434-4CC38CFD7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Metin kutusu 67">
              <a:extLst>
                <a:ext uri="{FF2B5EF4-FFF2-40B4-BE49-F238E27FC236}">
                  <a16:creationId xmlns:a16="http://schemas.microsoft.com/office/drawing/2014/main" id="{6AB53979-F1CF-72E2-5DD5-2A68814BDF85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2018</a:t>
              </a:r>
            </a:p>
          </p:txBody>
        </p:sp>
      </p:grp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AB3559E4-210D-844C-044A-0D993DF42693}"/>
              </a:ext>
            </a:extLst>
          </p:cNvPr>
          <p:cNvSpPr txBox="1"/>
          <p:nvPr/>
        </p:nvSpPr>
        <p:spPr>
          <a:xfrm>
            <a:off x="5320504" y="3075806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İnnovaban </a:t>
            </a:r>
          </a:p>
        </p:txBody>
      </p:sp>
      <p:pic>
        <p:nvPicPr>
          <p:cNvPr id="70" name="Resim 69">
            <a:extLst>
              <a:ext uri="{FF2B5EF4-FFF2-40B4-BE49-F238E27FC236}">
                <a16:creationId xmlns:a16="http://schemas.microsoft.com/office/drawing/2014/main" id="{2C5420C4-4CAB-275B-31D9-2884108A4C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52" y="3361782"/>
            <a:ext cx="847524" cy="598564"/>
          </a:xfrm>
          <a:prstGeom prst="rect">
            <a:avLst/>
          </a:prstGeom>
        </p:spPr>
      </p:pic>
      <p:grpSp>
        <p:nvGrpSpPr>
          <p:cNvPr id="71" name="Grup 70">
            <a:extLst>
              <a:ext uri="{FF2B5EF4-FFF2-40B4-BE49-F238E27FC236}">
                <a16:creationId xmlns:a16="http://schemas.microsoft.com/office/drawing/2014/main" id="{DFF63185-86BF-7777-5129-F94CFE98C4BD}"/>
              </a:ext>
            </a:extLst>
          </p:cNvPr>
          <p:cNvGrpSpPr/>
          <p:nvPr/>
        </p:nvGrpSpPr>
        <p:grpSpPr>
          <a:xfrm>
            <a:off x="6276329" y="3092763"/>
            <a:ext cx="755558" cy="759827"/>
            <a:chOff x="6970140" y="2120220"/>
            <a:chExt cx="755558" cy="759827"/>
          </a:xfrm>
        </p:grpSpPr>
        <p:pic>
          <p:nvPicPr>
            <p:cNvPr id="72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01174CD2-B958-E8D0-7061-517BC795D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Metin kutusu 72">
              <a:extLst>
                <a:ext uri="{FF2B5EF4-FFF2-40B4-BE49-F238E27FC236}">
                  <a16:creationId xmlns:a16="http://schemas.microsoft.com/office/drawing/2014/main" id="{6EF20D5E-C841-61B1-C722-9AAD90525E85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2019</a:t>
              </a:r>
            </a:p>
          </p:txBody>
        </p:sp>
      </p:grp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976E9B16-632F-CE91-DFD8-72FB9BA013C8}"/>
              </a:ext>
            </a:extLst>
          </p:cNvPr>
          <p:cNvSpPr txBox="1"/>
          <p:nvPr/>
        </p:nvSpPr>
        <p:spPr>
          <a:xfrm>
            <a:off x="6008459" y="2254885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Secom </a:t>
            </a:r>
          </a:p>
        </p:txBody>
      </p:sp>
      <p:pic>
        <p:nvPicPr>
          <p:cNvPr id="76" name="Resim 75">
            <a:extLst>
              <a:ext uri="{FF2B5EF4-FFF2-40B4-BE49-F238E27FC236}">
                <a16:creationId xmlns:a16="http://schemas.microsoft.com/office/drawing/2014/main" id="{D3CDE6BD-D829-799F-E428-4C2B12928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0235" y="2054721"/>
            <a:ext cx="466667" cy="209524"/>
          </a:xfrm>
          <a:prstGeom prst="rect">
            <a:avLst/>
          </a:prstGeom>
        </p:spPr>
      </p:pic>
      <p:grpSp>
        <p:nvGrpSpPr>
          <p:cNvPr id="77" name="Grup 76">
            <a:extLst>
              <a:ext uri="{FF2B5EF4-FFF2-40B4-BE49-F238E27FC236}">
                <a16:creationId xmlns:a16="http://schemas.microsoft.com/office/drawing/2014/main" id="{09EA6C64-3C6C-43BA-157F-B0EFF4A007C9}"/>
              </a:ext>
            </a:extLst>
          </p:cNvPr>
          <p:cNvGrpSpPr/>
          <p:nvPr/>
        </p:nvGrpSpPr>
        <p:grpSpPr>
          <a:xfrm>
            <a:off x="6981309" y="2044880"/>
            <a:ext cx="755558" cy="759827"/>
            <a:chOff x="6970140" y="2120220"/>
            <a:chExt cx="755558" cy="759827"/>
          </a:xfrm>
        </p:grpSpPr>
        <p:pic>
          <p:nvPicPr>
            <p:cNvPr id="78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0995BC74-56E8-243A-C900-76267B953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Metin kutusu 78">
              <a:extLst>
                <a:ext uri="{FF2B5EF4-FFF2-40B4-BE49-F238E27FC236}">
                  <a16:creationId xmlns:a16="http://schemas.microsoft.com/office/drawing/2014/main" id="{EFE6319F-2A6C-FCE1-A485-8D01C53F301E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2020</a:t>
              </a:r>
            </a:p>
          </p:txBody>
        </p:sp>
      </p:grpSp>
      <p:sp>
        <p:nvSpPr>
          <p:cNvPr id="80" name="Metin kutusu 79">
            <a:extLst>
              <a:ext uri="{FF2B5EF4-FFF2-40B4-BE49-F238E27FC236}">
                <a16:creationId xmlns:a16="http://schemas.microsoft.com/office/drawing/2014/main" id="{804320C3-F3E3-C544-D092-CBCAF2C85FDA}"/>
              </a:ext>
            </a:extLst>
          </p:cNvPr>
          <p:cNvSpPr txBox="1"/>
          <p:nvPr/>
        </p:nvSpPr>
        <p:spPr>
          <a:xfrm>
            <a:off x="6751153" y="3096813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Workindo</a:t>
            </a:r>
          </a:p>
        </p:txBody>
      </p:sp>
      <p:pic>
        <p:nvPicPr>
          <p:cNvPr id="81" name="Resim 80" descr="metin içeren bir resim&#10;&#10;Açıklama otomatik olarak oluşturuldu">
            <a:extLst>
              <a:ext uri="{FF2B5EF4-FFF2-40B4-BE49-F238E27FC236}">
                <a16:creationId xmlns:a16="http://schemas.microsoft.com/office/drawing/2014/main" id="{DE1D559A-A09B-7B17-A61D-FFD5B57BEA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0" y="3472676"/>
            <a:ext cx="648197" cy="117450"/>
          </a:xfrm>
          <a:prstGeom prst="rect">
            <a:avLst/>
          </a:prstGeom>
        </p:spPr>
      </p:pic>
      <p:grpSp>
        <p:nvGrpSpPr>
          <p:cNvPr id="82" name="Grup 81">
            <a:extLst>
              <a:ext uri="{FF2B5EF4-FFF2-40B4-BE49-F238E27FC236}">
                <a16:creationId xmlns:a16="http://schemas.microsoft.com/office/drawing/2014/main" id="{BC0F165C-6078-2F1A-BBCC-495ACFD45E4A}"/>
              </a:ext>
            </a:extLst>
          </p:cNvPr>
          <p:cNvGrpSpPr/>
          <p:nvPr/>
        </p:nvGrpSpPr>
        <p:grpSpPr>
          <a:xfrm>
            <a:off x="7736867" y="3075806"/>
            <a:ext cx="755558" cy="759827"/>
            <a:chOff x="6970140" y="2120220"/>
            <a:chExt cx="755558" cy="759827"/>
          </a:xfrm>
        </p:grpSpPr>
        <p:pic>
          <p:nvPicPr>
            <p:cNvPr id="83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172EE846-C946-F44D-3DB5-7FD6DA91E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Metin kutusu 83">
              <a:extLst>
                <a:ext uri="{FF2B5EF4-FFF2-40B4-BE49-F238E27FC236}">
                  <a16:creationId xmlns:a16="http://schemas.microsoft.com/office/drawing/2014/main" id="{A246DED0-ED4F-D342-F3C0-11B215873E58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2022</a:t>
              </a:r>
            </a:p>
          </p:txBody>
        </p:sp>
      </p:grpSp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1299B61A-53C3-D7BF-2F80-C9241C1D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90" y="3912541"/>
            <a:ext cx="394748" cy="2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7FF3D43-AE20-5BC5-E92B-70A42D8A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26" y="4233421"/>
            <a:ext cx="641430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611AF7F-87F9-E370-055A-E0B1E497B888}"/>
              </a:ext>
            </a:extLst>
          </p:cNvPr>
          <p:cNvSpPr txBox="1"/>
          <p:nvPr/>
        </p:nvSpPr>
        <p:spPr>
          <a:xfrm>
            <a:off x="7211150" y="1699369"/>
            <a:ext cx="17967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Emlak Girişim </a:t>
            </a:r>
          </a:p>
          <a:p>
            <a:pPr algn="ctr"/>
            <a:endParaRPr lang="tr-TR" sz="4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Aktif Ventures</a:t>
            </a:r>
          </a:p>
          <a:p>
            <a:pPr algn="ctr"/>
            <a:endParaRPr lang="tr-TR" sz="4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  <a:p>
            <a:pPr algn="ctr"/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Incorporation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 of 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Aktif Tech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A5D882A-CAF7-76B0-9FD2-D4C296FC04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29583" y="3955720"/>
            <a:ext cx="755558" cy="1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2" cy="51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56865" y="2142896"/>
            <a:ext cx="2430270" cy="857709"/>
            <a:chOff x="2717794" y="2142896"/>
            <a:chExt cx="2430270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455876" y="2568557"/>
              <a:ext cx="1692188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accent4"/>
                  </a:solidFill>
                  <a:latin typeface="Gotham Rounded Book" pitchFamily="50" charset="0"/>
                </a:rPr>
                <a:t>ABOUT</a:t>
              </a:r>
              <a:r>
                <a:rPr lang="en-US"/>
                <a:t> </a:t>
              </a:r>
              <a:r>
                <a:rPr lang="tr-TR" sz="2400">
                  <a:solidFill>
                    <a:schemeClr val="accent4"/>
                  </a:solidFill>
                  <a:latin typeface="Gotham Rounded Book" pitchFamily="50" charset="0"/>
                </a:rPr>
                <a:t>?</a:t>
              </a:r>
              <a:endParaRPr lang="tr-TR" sz="2400" dirty="0">
                <a:solidFill>
                  <a:schemeClr val="accent4"/>
                </a:solidFill>
                <a:latin typeface="Gotham Rounded Book" pitchFamily="50" charset="0"/>
              </a:endParaRP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25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robo\WORK\Design Archive\Presentations\EchoPos\Outs\Kurumsal Sunum\Sunum PNGs\6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7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robo\WORK\Design Archive\Presentations\EchoPos\Outs\Kurumsal Sunum\Sunum PNGs\6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" y="-10193"/>
            <a:ext cx="9162120" cy="51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ABOUT US</a:t>
            </a:r>
            <a:r>
              <a:rPr lang="tr-TR" sz="1400">
                <a:solidFill>
                  <a:srgbClr val="8477CA"/>
                </a:solidFill>
                <a:latin typeface="Gotham Rounded Medium" pitchFamily="50" charset="0"/>
              </a:rPr>
              <a:t>?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pic>
        <p:nvPicPr>
          <p:cNvPr id="4100" name="Picture 4" descr="\\Drobo\WORK\Design Archive\Presentations\EchoPos\Outs\Kurumsal Sunum\Sunum PNGs\6_Dikdörtg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1550"/>
            <a:ext cx="6012160" cy="672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Drobo\WORK\Design Archive\Presentations\EchoPos\Outs\Kurumsal Sunum\Sunum PNGs\6_Logolar Kut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96" y="2571750"/>
            <a:ext cx="6162676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 9"/>
          <p:cNvGrpSpPr/>
          <p:nvPr/>
        </p:nvGrpSpPr>
        <p:grpSpPr>
          <a:xfrm>
            <a:off x="4483380" y="2859782"/>
            <a:ext cx="3450751" cy="648072"/>
            <a:chOff x="4483380" y="2859782"/>
            <a:chExt cx="3450751" cy="648072"/>
          </a:xfrm>
        </p:grpSpPr>
        <p:pic>
          <p:nvPicPr>
            <p:cNvPr id="4102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7507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08076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39714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41932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etin kutusu 7"/>
          <p:cNvSpPr txBox="1"/>
          <p:nvPr/>
        </p:nvSpPr>
        <p:spPr>
          <a:xfrm>
            <a:off x="323528" y="867411"/>
            <a:ext cx="497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otham Rounded Light" pitchFamily="50" charset="0"/>
              </a:rPr>
              <a:t>"OPENING BELL CEREMONY HELD FOR ECHOPOS"</a:t>
            </a:r>
            <a:endParaRPr lang="tr-TR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940152" y="771550"/>
            <a:ext cx="32449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Gotham Rounded Light" pitchFamily="50" charset="0"/>
              </a:rPr>
              <a:t>Aktif</a:t>
            </a:r>
            <a:r>
              <a:rPr lang="en-US"/>
              <a:t> </a:t>
            </a:r>
            <a:r>
              <a:rPr lang="en-US" sz="1000">
                <a:solidFill>
                  <a:schemeClr val="bg1"/>
                </a:solidFill>
                <a:latin typeface="Gotham Rounded Light" pitchFamily="50" charset="0"/>
              </a:rPr>
              <a:t>Bank, the largest  privately-owned investment bank in Turkey, launched a joint venture titled "EchoPos" in September 2016 with Robotpos, a leading company in payment systems and automation, through Borsa Istanbul Private Market.</a:t>
            </a:r>
            <a:endParaRPr lang="tr-TR" sz="1000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pic>
        <p:nvPicPr>
          <p:cNvPr id="21" name="Picture 21">
            <a:hlinkClick r:id="rId8"/>
            <a:extLst>
              <a:ext uri="{FF2B5EF4-FFF2-40B4-BE49-F238E27FC236}">
                <a16:creationId xmlns:a16="http://schemas.microsoft.com/office/drawing/2014/main" id="{58538A54-BA9B-4EB3-A350-C064FF7415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5725" y="3053515"/>
            <a:ext cx="1070833" cy="305357"/>
          </a:xfrm>
          <a:prstGeom prst="rect">
            <a:avLst/>
          </a:prstGeom>
        </p:spPr>
      </p:pic>
      <p:pic>
        <p:nvPicPr>
          <p:cNvPr id="22" name="Picture 23">
            <a:hlinkClick r:id="rId10"/>
            <a:extLst>
              <a:ext uri="{FF2B5EF4-FFF2-40B4-BE49-F238E27FC236}">
                <a16:creationId xmlns:a16="http://schemas.microsoft.com/office/drawing/2014/main" id="{C7B48908-193A-49D7-8BED-191A137086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079" y="3003798"/>
            <a:ext cx="665283" cy="354701"/>
          </a:xfrm>
          <a:prstGeom prst="rect">
            <a:avLst/>
          </a:prstGeom>
        </p:spPr>
      </p:pic>
      <p:pic>
        <p:nvPicPr>
          <p:cNvPr id="23" name="Picture 25">
            <a:hlinkClick r:id="rId12"/>
            <a:extLst>
              <a:ext uri="{FF2B5EF4-FFF2-40B4-BE49-F238E27FC236}">
                <a16:creationId xmlns:a16="http://schemas.microsoft.com/office/drawing/2014/main" id="{BB05ADF9-8B92-496F-8CC9-9285DB3B55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6402" y="3028373"/>
            <a:ext cx="962024" cy="305549"/>
          </a:xfrm>
          <a:prstGeom prst="rect">
            <a:avLst/>
          </a:prstGeom>
        </p:spPr>
      </p:pic>
      <p:pic>
        <p:nvPicPr>
          <p:cNvPr id="24" name="Picture 26">
            <a:hlinkClick r:id="rId14"/>
            <a:extLst>
              <a:ext uri="{FF2B5EF4-FFF2-40B4-BE49-F238E27FC236}">
                <a16:creationId xmlns:a16="http://schemas.microsoft.com/office/drawing/2014/main" id="{7F64270E-AFE4-4F78-9FF6-86D7700D4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5910" y="2911686"/>
            <a:ext cx="1021210" cy="570204"/>
          </a:xfrm>
          <a:prstGeom prst="rect">
            <a:avLst/>
          </a:prstGeom>
        </p:spPr>
      </p:pic>
      <p:pic>
        <p:nvPicPr>
          <p:cNvPr id="25" name="Picture 19">
            <a:hlinkClick r:id="rId16"/>
            <a:extLst>
              <a:ext uri="{FF2B5EF4-FFF2-40B4-BE49-F238E27FC236}">
                <a16:creationId xmlns:a16="http://schemas.microsoft.com/office/drawing/2014/main" id="{1B4C2B40-26E4-4E74-8B4B-9E98962BED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6144" y="3025042"/>
            <a:ext cx="1217207" cy="3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robo\WORK\Design Archive\Presentations\EchoPos\Outs\Kurumsal Sunum\Sunum PNGs\7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9"/>
            <a:ext cx="9144000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7_Sa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067" y="-20538"/>
            <a:ext cx="96010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Drobo\WORK\Design Archive\Presentations\EchoPos\Outs\Kurumsal Sunum\Sunum PNGs\7_Sa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067" y="2499742"/>
            <a:ext cx="96010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Drobo\WORK\Design Archive\Presentations\EchoPos\Outs\Kurumsal Sunum\Sunum PNGs\7_S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466"/>
            <a:ext cx="9464036" cy="53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113231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>
                <a:solidFill>
                  <a:srgbClr val="8477CA"/>
                </a:solidFill>
                <a:latin typeface="Gotham Rounded Medium" pitchFamily="50" charset="0"/>
              </a:rPr>
              <a:t>EKİBİMİZ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6347768" y="675110"/>
            <a:ext cx="1536600" cy="1536600"/>
            <a:chOff x="6347768" y="675110"/>
            <a:chExt cx="1536600" cy="1536600"/>
          </a:xfrm>
        </p:grpSpPr>
        <p:pic>
          <p:nvPicPr>
            <p:cNvPr id="5125" name="Picture 5" descr="\\Drobo\WORK\Design Archive\Presentations\EchoPos\Outs\Kurumsal Sunum\Sunum PNGs\7_5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768" y="675110"/>
              <a:ext cx="1536600" cy="153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6582470" y="944242"/>
              <a:ext cx="8867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5400" dirty="0">
                  <a:solidFill>
                    <a:schemeClr val="bg1"/>
                  </a:solidFill>
                  <a:latin typeface="Gotham Rounded Bold" pitchFamily="50" charset="0"/>
                </a:rPr>
                <a:t>82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3994" y="1983891"/>
            <a:ext cx="1391742" cy="1391742"/>
            <a:chOff x="803994" y="1983891"/>
            <a:chExt cx="1391742" cy="1391742"/>
          </a:xfrm>
        </p:grpSpPr>
        <p:pic>
          <p:nvPicPr>
            <p:cNvPr id="5127" name="Picture 7" descr="\\Drobo\WORK\Design Archive\Presentations\EchoPos\Outs\Kurumsal Sunum\Sunum PNGs\7_2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94" y="1983891"/>
              <a:ext cx="1391742" cy="13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Metin kutusu 29"/>
            <p:cNvSpPr txBox="1"/>
            <p:nvPr/>
          </p:nvSpPr>
          <p:spPr>
            <a:xfrm>
              <a:off x="1035657" y="2242877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dirty="0">
                  <a:solidFill>
                    <a:schemeClr val="bg1"/>
                  </a:solidFill>
                  <a:latin typeface="Gotham Rounded Bold" pitchFamily="50" charset="0"/>
                </a:rPr>
                <a:t>32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2195736" y="3309015"/>
            <a:ext cx="1220256" cy="1225426"/>
            <a:chOff x="2195736" y="3309015"/>
            <a:chExt cx="1220256" cy="1225426"/>
          </a:xfrm>
        </p:grpSpPr>
        <p:pic>
          <p:nvPicPr>
            <p:cNvPr id="5126" name="Picture 6" descr="\\Drobo\WORK\Design Archive\Presentations\EchoPos\Outs\Kurumsal Sunum\Sunum PNGs\7_6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3309015"/>
              <a:ext cx="1220256" cy="122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Metin kutusu 30"/>
            <p:cNvSpPr txBox="1"/>
            <p:nvPr/>
          </p:nvSpPr>
          <p:spPr>
            <a:xfrm>
              <a:off x="2318021" y="3563075"/>
              <a:ext cx="96051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500" dirty="0">
                  <a:solidFill>
                    <a:schemeClr val="bg1"/>
                  </a:solidFill>
                  <a:latin typeface="Gotham Rounded Bold" pitchFamily="50" charset="0"/>
                </a:rPr>
                <a:t>%33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5569117" y="3309016"/>
            <a:ext cx="1220256" cy="1225426"/>
            <a:chOff x="5569117" y="3309016"/>
            <a:chExt cx="1220256" cy="1225426"/>
          </a:xfrm>
        </p:grpSpPr>
        <p:pic>
          <p:nvPicPr>
            <p:cNvPr id="5128" name="Picture 8" descr="\\Drobo\WORK\Design Archive\Presentations\EchoPos\Outs\Kurumsal Sunum\Sunum PNGs\7_4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117" y="3309016"/>
              <a:ext cx="1220256" cy="122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Metin kutusu 31"/>
            <p:cNvSpPr txBox="1"/>
            <p:nvPr/>
          </p:nvSpPr>
          <p:spPr>
            <a:xfrm>
              <a:off x="5686120" y="3599170"/>
              <a:ext cx="96051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500" dirty="0">
                  <a:solidFill>
                    <a:schemeClr val="bg1"/>
                  </a:solidFill>
                  <a:latin typeface="Gotham Rounded Bold" pitchFamily="50" charset="0"/>
                </a:rPr>
                <a:t>%67</a:t>
              </a:r>
            </a:p>
          </p:txBody>
        </p:sp>
      </p:grpSp>
      <p:sp>
        <p:nvSpPr>
          <p:cNvPr id="36" name="Metin kutusu 35"/>
          <p:cNvSpPr txBox="1"/>
          <p:nvPr/>
        </p:nvSpPr>
        <p:spPr>
          <a:xfrm>
            <a:off x="7491213" y="2307571"/>
            <a:ext cx="107112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tr-TR" sz="4000" dirty="0">
                <a:solidFill>
                  <a:schemeClr val="bg1"/>
                </a:solidFill>
                <a:latin typeface="Gotham Rounded Medium" pitchFamily="50" charset="0"/>
              </a:rPr>
              <a:t>%17</a:t>
            </a:r>
          </a:p>
        </p:txBody>
      </p:sp>
      <p:sp>
        <p:nvSpPr>
          <p:cNvPr id="11" name="Metin kutusu 2">
            <a:extLst>
              <a:ext uri="{FF2B5EF4-FFF2-40B4-BE49-F238E27FC236}">
                <a16:creationId xmlns:a16="http://schemas.microsoft.com/office/drawing/2014/main" id="{D3752FF3-0244-68BC-6294-11FEF2B85BB5}"/>
              </a:ext>
            </a:extLst>
          </p:cNvPr>
          <p:cNvSpPr txBox="1"/>
          <p:nvPr/>
        </p:nvSpPr>
        <p:spPr>
          <a:xfrm>
            <a:off x="2353781" y="1234955"/>
            <a:ext cx="304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Rounded Medium" pitchFamily="50" charset="0"/>
              </a:rPr>
              <a:t>NUMBER OF OUR EMPLOYEES</a:t>
            </a:r>
            <a:endParaRPr lang="tr-TR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  <p:sp>
        <p:nvSpPr>
          <p:cNvPr id="12" name="Metin kutusu 33">
            <a:extLst>
              <a:ext uri="{FF2B5EF4-FFF2-40B4-BE49-F238E27FC236}">
                <a16:creationId xmlns:a16="http://schemas.microsoft.com/office/drawing/2014/main" id="{8902D7E4-B19B-3ABE-E4C5-1957D46F4DD0}"/>
              </a:ext>
            </a:extLst>
          </p:cNvPr>
          <p:cNvSpPr txBox="1"/>
          <p:nvPr/>
        </p:nvSpPr>
        <p:spPr>
          <a:xfrm>
            <a:off x="2178471" y="2511355"/>
            <a:ext cx="1413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Rounded Medium" pitchFamily="50" charset="0"/>
              </a:rPr>
              <a:t>AVERAGE AGE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  <p:sp>
        <p:nvSpPr>
          <p:cNvPr id="13" name="Metin kutusu 34">
            <a:extLst>
              <a:ext uri="{FF2B5EF4-FFF2-40B4-BE49-F238E27FC236}">
                <a16:creationId xmlns:a16="http://schemas.microsoft.com/office/drawing/2014/main" id="{A4F63396-E4CC-1B66-BDCF-1E5EC51FDE16}"/>
              </a:ext>
            </a:extLst>
          </p:cNvPr>
          <p:cNvSpPr txBox="1"/>
          <p:nvPr/>
        </p:nvSpPr>
        <p:spPr>
          <a:xfrm>
            <a:off x="5236765" y="2511355"/>
            <a:ext cx="185922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Gotham Rounded Light" pitchFamily="50" charset="0"/>
              </a:rPr>
              <a:t>R&amp;D / IT TEAM SIZE</a:t>
            </a:r>
            <a:r>
              <a:rPr lang="tr-TR" sz="1600" dirty="0">
                <a:solidFill>
                  <a:schemeClr val="bg1"/>
                </a:solidFill>
                <a:latin typeface="Gotham Rounded Light" pitchFamily="50" charset="0"/>
              </a:rPr>
              <a:t> </a:t>
            </a:r>
            <a:endParaRPr lang="tr-TR" sz="4000" dirty="0">
              <a:solidFill>
                <a:schemeClr val="bg1"/>
              </a:solidFill>
              <a:latin typeface="Gotham Rounded Bold" pitchFamily="50" charset="0"/>
            </a:endParaRPr>
          </a:p>
        </p:txBody>
      </p:sp>
      <p:sp>
        <p:nvSpPr>
          <p:cNvPr id="14" name="Metin kutusu 36">
            <a:extLst>
              <a:ext uri="{FF2B5EF4-FFF2-40B4-BE49-F238E27FC236}">
                <a16:creationId xmlns:a16="http://schemas.microsoft.com/office/drawing/2014/main" id="{5FC9C562-95C8-F427-BF1A-2130D243CB5D}"/>
              </a:ext>
            </a:extLst>
          </p:cNvPr>
          <p:cNvSpPr txBox="1"/>
          <p:nvPr/>
        </p:nvSpPr>
        <p:spPr>
          <a:xfrm>
            <a:off x="3400824" y="3745364"/>
            <a:ext cx="1895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Rounded Light" pitchFamily="50" charset="0"/>
              </a:rPr>
              <a:t>FEMALE EMPLOYEES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  <p:sp>
        <p:nvSpPr>
          <p:cNvPr id="15" name="Metin kutusu 37">
            <a:extLst>
              <a:ext uri="{FF2B5EF4-FFF2-40B4-BE49-F238E27FC236}">
                <a16:creationId xmlns:a16="http://schemas.microsoft.com/office/drawing/2014/main" id="{EBC85A81-B216-4473-2A56-7261BE70AA1B}"/>
              </a:ext>
            </a:extLst>
          </p:cNvPr>
          <p:cNvSpPr txBox="1"/>
          <p:nvPr/>
        </p:nvSpPr>
        <p:spPr>
          <a:xfrm>
            <a:off x="6764044" y="3745364"/>
            <a:ext cx="1746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Gotham Rounded Light" pitchFamily="50" charset="0"/>
              </a:rPr>
              <a:t>MALE EMPLOYEES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robo\WORK\Design Archive\Presentations\EchoPos\Outs\Kurumsal Sunum\Sunum PNGs\9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3999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Drobo\WORK\Design Archive\Presentations\EchoPos\Outs\Kurumsal Sunum\Sunum PNGs\9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ABOUT US</a:t>
            </a:r>
            <a:r>
              <a:rPr lang="tr-TR" sz="1400">
                <a:solidFill>
                  <a:srgbClr val="8477CA"/>
                </a:solidFill>
              </a:rPr>
              <a:t>?</a:t>
            </a:r>
            <a:endParaRPr lang="tr-TR" sz="1400" dirty="0">
              <a:solidFill>
                <a:srgbClr val="8477CA"/>
              </a:solidFill>
            </a:endParaRPr>
          </a:p>
        </p:txBody>
      </p:sp>
      <p:pic>
        <p:nvPicPr>
          <p:cNvPr id="7173" name="Picture 5" descr="\\Drobo\WORK\Design Archive\Presentations\EchoPos\Outs\Kurumsal Sunum\Sunum PNGs\9_Logo 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9822"/>
            <a:ext cx="6680398" cy="1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251520" y="906565"/>
            <a:ext cx="5256584" cy="657073"/>
            <a:chOff x="251520" y="906565"/>
            <a:chExt cx="5256584" cy="657073"/>
          </a:xfrm>
        </p:grpSpPr>
        <p:pic>
          <p:nvPicPr>
            <p:cNvPr id="7172" name="Picture 4" descr="\\Drobo\WORK\Design Archive\Presentations\EchoPos\Outs\Kurumsal Sunum\Sunum PNGs\9_Title 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51520" y="906565"/>
              <a:ext cx="5256584" cy="65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568929" y="1131590"/>
              <a:ext cx="4410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Gotham Rounded Light" pitchFamily="50" charset="0"/>
                </a:rPr>
                <a:t>A SALES EXPERIENCE TOUCHING ON FUTURE</a:t>
              </a:r>
              <a:endParaRPr lang="tr-TR" dirty="0">
                <a:solidFill>
                  <a:schemeClr val="bg1"/>
                </a:solidFill>
                <a:latin typeface="Gotham Rounded Light" pitchFamily="50" charset="0"/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899592" y="1735878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Echo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Bilgi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Yonetim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Sistemleri A.S. with its business operations initiated in September 2016 under the brand of EchoPOS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 </a:t>
            </a:r>
          </a:p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aims to be the most-preferred "New-Generation Solution Partner" in the wholesale industry, and to take place on the top across the industry with its end-to-end payment systems and integration solutions for front and back offices of enterprises by the end of 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2021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.</a:t>
            </a:r>
            <a:endParaRPr lang="tr-TR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tr-TR" sz="105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755576" y="3383320"/>
            <a:ext cx="2952328" cy="804395"/>
            <a:chOff x="755576" y="3383320"/>
            <a:chExt cx="2952328" cy="804395"/>
          </a:xfrm>
        </p:grpSpPr>
        <p:pic>
          <p:nvPicPr>
            <p:cNvPr id="7174" name="WİNDOWS LOGO" descr="\\Drobo\WORK\Design Archive\Presentations\EchoPos\Outs\Kurumsal Sunum\Sunum PNGs\9_Windows 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383320"/>
              <a:ext cx="804395" cy="8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1547664" y="3555560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Windows-based automation systems operating in an integrated manner with the new-generation cash registers of Ingenico brand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800651" y="3383320"/>
            <a:ext cx="2931589" cy="804395"/>
            <a:chOff x="3800651" y="3383320"/>
            <a:chExt cx="2931589" cy="804395"/>
          </a:xfrm>
        </p:grpSpPr>
        <p:pic>
          <p:nvPicPr>
            <p:cNvPr id="7175" name="Picture 7" descr="\\Drobo\WORK\Design Archive\Presentations\EchoPos\Outs\Kurumsal Sunum\Sunum PNGs\9_Android 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651" y="3383320"/>
              <a:ext cx="804395" cy="8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Metin kutusu 13"/>
            <p:cNvSpPr txBox="1"/>
            <p:nvPr/>
          </p:nvSpPr>
          <p:spPr>
            <a:xfrm>
              <a:off x="4572000" y="3604164"/>
              <a:ext cx="216024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Alternative "Mobile-Based" solutions for SMEs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857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99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268319" y="627534"/>
            <a:ext cx="2520281" cy="1920363"/>
            <a:chOff x="268319" y="627534"/>
            <a:chExt cx="2520281" cy="1920363"/>
          </a:xfrm>
        </p:grpSpPr>
        <p:grpSp>
          <p:nvGrpSpPr>
            <p:cNvPr id="3" name="Grup 2"/>
            <p:cNvGrpSpPr/>
            <p:nvPr/>
          </p:nvGrpSpPr>
          <p:grpSpPr>
            <a:xfrm>
              <a:off x="268319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8195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Metin kutusu 1"/>
            <p:cNvSpPr txBox="1"/>
            <p:nvPr/>
          </p:nvSpPr>
          <p:spPr>
            <a:xfrm>
              <a:off x="695035" y="724339"/>
              <a:ext cx="17411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LEASE INSTEAD OF PURCHASE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467544" y="1160322"/>
            <a:ext cx="2232248" cy="981144"/>
            <a:chOff x="467544" y="1160322"/>
            <a:chExt cx="2232248" cy="981144"/>
          </a:xfrm>
        </p:grpSpPr>
        <p:sp>
          <p:nvSpPr>
            <p:cNvPr id="6" name="Metin kutusu 5"/>
            <p:cNvSpPr txBox="1"/>
            <p:nvPr/>
          </p:nvSpPr>
          <p:spPr>
            <a:xfrm>
              <a:off x="467544" y="1679801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Pay as you earn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Service Offering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No investment cost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026" name="Picture 2" descr="\\Drobo\work\Design Archive\Presentations\EchoPos\Outs\Kurumsal Sunum\Sunum PNGs\10_Sepet İk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778" y="1160322"/>
              <a:ext cx="385780" cy="40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 11"/>
          <p:cNvGrpSpPr/>
          <p:nvPr/>
        </p:nvGrpSpPr>
        <p:grpSpPr>
          <a:xfrm>
            <a:off x="3275855" y="627534"/>
            <a:ext cx="2520281" cy="1920363"/>
            <a:chOff x="3275855" y="627534"/>
            <a:chExt cx="2520281" cy="1920363"/>
          </a:xfrm>
        </p:grpSpPr>
        <p:grpSp>
          <p:nvGrpSpPr>
            <p:cNvPr id="31" name="Grup 30"/>
            <p:cNvGrpSpPr/>
            <p:nvPr/>
          </p:nvGrpSpPr>
          <p:grpSpPr>
            <a:xfrm>
              <a:off x="3275855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2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Metin kutusu 33"/>
            <p:cNvSpPr txBox="1"/>
            <p:nvPr/>
          </p:nvSpPr>
          <p:spPr>
            <a:xfrm>
              <a:off x="3774590" y="646851"/>
              <a:ext cx="1592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NEW-GENERATION </a:t>
              </a:r>
              <a:endParaRPr lang="tr-TR" sz="100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SOFTWARE ARCHITECTURE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475080" y="1189548"/>
            <a:ext cx="2232248" cy="1198139"/>
            <a:chOff x="3475080" y="1189548"/>
            <a:chExt cx="2232248" cy="1198139"/>
          </a:xfrm>
        </p:grpSpPr>
        <p:sp>
          <p:nvSpPr>
            <p:cNvPr id="35" name="Metin kutusu 34"/>
            <p:cNvSpPr txBox="1"/>
            <p:nvPr/>
          </p:nvSpPr>
          <p:spPr>
            <a:xfrm>
              <a:off x="3475080" y="1679801"/>
              <a:ext cx="2232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Opportunity to keep up with the up-to-date technology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Robust infrastructure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Satisfaction of requirements by enterprises with a focus on solution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98314" y="1189548"/>
              <a:ext cx="385780" cy="34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 12"/>
          <p:cNvGrpSpPr/>
          <p:nvPr/>
        </p:nvGrpSpPr>
        <p:grpSpPr>
          <a:xfrm>
            <a:off x="270837" y="2779432"/>
            <a:ext cx="2520281" cy="1920363"/>
            <a:chOff x="270837" y="2779432"/>
            <a:chExt cx="2520281" cy="1920363"/>
          </a:xfrm>
        </p:grpSpPr>
        <p:grpSp>
          <p:nvGrpSpPr>
            <p:cNvPr id="37" name="Grup 36"/>
            <p:cNvGrpSpPr/>
            <p:nvPr/>
          </p:nvGrpSpPr>
          <p:grpSpPr>
            <a:xfrm>
              <a:off x="270837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8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Metin kutusu 39"/>
            <p:cNvSpPr txBox="1"/>
            <p:nvPr/>
          </p:nvSpPr>
          <p:spPr>
            <a:xfrm>
              <a:off x="665379" y="2798749"/>
              <a:ext cx="18004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REAL-TIME AND </a:t>
              </a:r>
              <a:endParaRPr lang="tr-TR" sz="1000">
                <a:solidFill>
                  <a:schemeClr val="bg1"/>
                </a:solidFill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TWO-WAY COMMUNICATION</a:t>
              </a:r>
              <a:endParaRPr lang="tr-TR" sz="1000" dirty="0">
                <a:solidFill>
                  <a:schemeClr val="bg1"/>
                </a:solidFill>
                <a:latin typeface="Gotham Rounded Bold" pitchFamily="50" charset="0"/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470062" y="3340304"/>
            <a:ext cx="2232248" cy="953060"/>
            <a:chOff x="470062" y="3340304"/>
            <a:chExt cx="2232248" cy="953060"/>
          </a:xfrm>
        </p:grpSpPr>
        <p:sp>
          <p:nvSpPr>
            <p:cNvPr id="41" name="Metin kutusu 40"/>
            <p:cNvSpPr txBox="1"/>
            <p:nvPr/>
          </p:nvSpPr>
          <p:spPr>
            <a:xfrm>
              <a:off x="470062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Real-time information flow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management of important information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Follow up of sales and price changes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4941" y="3340304"/>
              <a:ext cx="402490" cy="34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 10"/>
          <p:cNvGrpSpPr/>
          <p:nvPr/>
        </p:nvGrpSpPr>
        <p:grpSpPr>
          <a:xfrm>
            <a:off x="6319508" y="631837"/>
            <a:ext cx="2520281" cy="1920363"/>
            <a:chOff x="6319508" y="631837"/>
            <a:chExt cx="2520281" cy="1920363"/>
          </a:xfrm>
        </p:grpSpPr>
        <p:grpSp>
          <p:nvGrpSpPr>
            <p:cNvPr id="43" name="Grup 42"/>
            <p:cNvGrpSpPr/>
            <p:nvPr/>
          </p:nvGrpSpPr>
          <p:grpSpPr>
            <a:xfrm>
              <a:off x="6319508" y="631837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44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Metin kutusu 45"/>
            <p:cNvSpPr txBox="1"/>
            <p:nvPr/>
          </p:nvSpPr>
          <p:spPr>
            <a:xfrm>
              <a:off x="6581479" y="719296"/>
              <a:ext cx="20489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FLEXIBLE INTEGRATION STRUCTURE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6518733" y="1203598"/>
            <a:ext cx="2232248" cy="942171"/>
            <a:chOff x="6518733" y="1203598"/>
            <a:chExt cx="2232248" cy="942171"/>
          </a:xfrm>
        </p:grpSpPr>
        <p:sp>
          <p:nvSpPr>
            <p:cNvPr id="47" name="Metin kutusu 46"/>
            <p:cNvSpPr txBox="1"/>
            <p:nvPr/>
          </p:nvSpPr>
          <p:spPr>
            <a:xfrm>
              <a:off x="6518733" y="1684104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integration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Low costs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Easy management from a single center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79815" y="1203598"/>
              <a:ext cx="310084" cy="310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 13"/>
          <p:cNvGrpSpPr/>
          <p:nvPr/>
        </p:nvGrpSpPr>
        <p:grpSpPr>
          <a:xfrm>
            <a:off x="3295172" y="2779432"/>
            <a:ext cx="2520281" cy="1920363"/>
            <a:chOff x="3295172" y="2779432"/>
            <a:chExt cx="2520281" cy="1920363"/>
          </a:xfrm>
        </p:grpSpPr>
        <p:grpSp>
          <p:nvGrpSpPr>
            <p:cNvPr id="49" name="Grup 48"/>
            <p:cNvGrpSpPr/>
            <p:nvPr/>
          </p:nvGrpSpPr>
          <p:grpSpPr>
            <a:xfrm>
              <a:off x="3295172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0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Metin kutusu 51"/>
            <p:cNvSpPr txBox="1"/>
            <p:nvPr/>
          </p:nvSpPr>
          <p:spPr>
            <a:xfrm>
              <a:off x="3853967" y="2882132"/>
              <a:ext cx="14879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CENTRAL MANAGEMENT</a:t>
              </a:r>
              <a:endParaRPr lang="tr-T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3494397" y="3340305"/>
            <a:ext cx="2232248" cy="1076169"/>
            <a:chOff x="3494397" y="3340305"/>
            <a:chExt cx="2232248" cy="1076169"/>
          </a:xfrm>
        </p:grpSpPr>
        <p:sp>
          <p:nvSpPr>
            <p:cNvPr id="53" name="Metin kutusu 52"/>
            <p:cNvSpPr txBox="1"/>
            <p:nvPr/>
          </p:nvSpPr>
          <p:spPr>
            <a:xfrm>
              <a:off x="3494397" y="3831699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Access to all branches with a single touch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Access to, and customization of cash register management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Option to grant a personal access authorization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36948" y="3340305"/>
              <a:ext cx="347146" cy="347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 14"/>
          <p:cNvGrpSpPr/>
          <p:nvPr/>
        </p:nvGrpSpPr>
        <p:grpSpPr>
          <a:xfrm>
            <a:off x="6331207" y="2785871"/>
            <a:ext cx="2520281" cy="1920363"/>
            <a:chOff x="6331207" y="2785871"/>
            <a:chExt cx="2520281" cy="1920363"/>
          </a:xfrm>
        </p:grpSpPr>
        <p:grpSp>
          <p:nvGrpSpPr>
            <p:cNvPr id="55" name="Grup 54"/>
            <p:cNvGrpSpPr/>
            <p:nvPr/>
          </p:nvGrpSpPr>
          <p:grpSpPr>
            <a:xfrm>
              <a:off x="6331207" y="2785871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6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Metin kutusu 57"/>
            <p:cNvSpPr txBox="1"/>
            <p:nvPr/>
          </p:nvSpPr>
          <p:spPr>
            <a:xfrm>
              <a:off x="6483695" y="2805188"/>
              <a:ext cx="2284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END-TO-END TECHNICAL SUPPORT AND </a:t>
              </a:r>
              <a:endParaRPr lang="tr-TR" sz="100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r>
                <a:rPr lang="en-US" sz="1000">
                  <a:solidFill>
                    <a:schemeClr val="bg1"/>
                  </a:solidFill>
                  <a:latin typeface="Gotham Rounded Bold" pitchFamily="50" charset="0"/>
                </a:rPr>
                <a:t>SERVICE</a:t>
              </a:r>
              <a:endParaRPr lang="tr-TR" sz="1000" dirty="0">
                <a:solidFill>
                  <a:schemeClr val="bg1"/>
                </a:solidFill>
                <a:latin typeface="Gotham Rounded Bold" pitchFamily="50" charset="0"/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530432" y="3356896"/>
            <a:ext cx="2232248" cy="1066017"/>
            <a:chOff x="6530432" y="3356896"/>
            <a:chExt cx="2232248" cy="1066017"/>
          </a:xfrm>
        </p:grpSpPr>
        <p:sp>
          <p:nvSpPr>
            <p:cNvPr id="59" name="Metin kutusu 58"/>
            <p:cNvSpPr txBox="1"/>
            <p:nvPr/>
          </p:nvSpPr>
          <p:spPr>
            <a:xfrm>
              <a:off x="6530432" y="3838138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Accessible across Turkey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Exact and effective solution opportunities</a:t>
              </a:r>
              <a:endParaRPr lang="tr-TR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80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Working with a single technical support and service provider</a:t>
              </a:r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53666" y="3356896"/>
              <a:ext cx="385780" cy="32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8477CA"/>
                </a:solidFill>
                <a:latin typeface="Gotham Rounded Medium" pitchFamily="50" charset="0"/>
              </a:rPr>
              <a:t>SEE MORE</a:t>
            </a:r>
            <a:endParaRPr lang="tr-TR" sz="1400" dirty="0">
              <a:solidFill>
                <a:srgbClr val="847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8293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E376C7065E95409F385CE924C947DC" ma:contentTypeVersion="16" ma:contentTypeDescription="Create a new document." ma:contentTypeScope="" ma:versionID="712c7b83f6722b51fac59413664cb720">
  <xsd:schema xmlns:xsd="http://www.w3.org/2001/XMLSchema" xmlns:xs="http://www.w3.org/2001/XMLSchema" xmlns:p="http://schemas.microsoft.com/office/2006/metadata/properties" xmlns:ns2="e8ed498d-1ede-4603-b19a-f7a71c00716a" xmlns:ns3="66b9568a-94c2-437f-8b39-52174a6768ce" targetNamespace="http://schemas.microsoft.com/office/2006/metadata/properties" ma:root="true" ma:fieldsID="87b3c5764b913881a3dc35ab08d20ed1" ns2:_="" ns3:_="">
    <xsd:import namespace="e8ed498d-1ede-4603-b19a-f7a71c00716a"/>
    <xsd:import namespace="66b9568a-94c2-437f-8b39-52174a6768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d498d-1ede-4603-b19a-f7a71c0071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ecab5c-19c9-4987-b72b-45778151a4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9568a-94c2-437f-8b39-52174a676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de0ad9-4225-4780-8a70-c9bcd9e41d90}" ma:internalName="TaxCatchAll" ma:showField="CatchAllData" ma:web="66b9568a-94c2-437f-8b39-52174a6768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b9568a-94c2-437f-8b39-52174a6768ce" xsi:nil="true"/>
    <lcf76f155ced4ddcb4097134ff3c332f xmlns="e8ed498d-1ede-4603-b19a-f7a71c0071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C3C713-D513-4541-9646-ECD9A26CA3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F47CAE-2A44-43AD-A142-6A8EE201DD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ed498d-1ede-4603-b19a-f7a71c00716a"/>
    <ds:schemaRef ds:uri="66b9568a-94c2-437f-8b39-52174a676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765FB2-9EBB-4360-B2AA-CEEE4E388FC2}">
  <ds:schemaRefs>
    <ds:schemaRef ds:uri="http://schemas.microsoft.com/office/infopath/2007/PartnerControls"/>
    <ds:schemaRef ds:uri="e8ed498d-1ede-4603-b19a-f7a71c00716a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6b9568a-94c2-437f-8b39-52174a6768c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8033</TotalTime>
  <Words>1638</Words>
  <Application>Microsoft Office PowerPoint</Application>
  <PresentationFormat>Ekran Gösterisi (16:9)</PresentationFormat>
  <Paragraphs>307</Paragraphs>
  <Slides>30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9" baseType="lpstr">
      <vt:lpstr>Adobe Arabic</vt:lpstr>
      <vt:lpstr>Arial</vt:lpstr>
      <vt:lpstr>Calibri</vt:lpstr>
      <vt:lpstr>Gotham Rounded Bold</vt:lpstr>
      <vt:lpstr>Gotham Rounded Book</vt:lpstr>
      <vt:lpstr>Gotham Rounded Light</vt:lpstr>
      <vt:lpstr>Gotham Rounded Medium</vt:lpstr>
      <vt:lpstr>inherit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ipek</dc:creator>
  <cp:lastModifiedBy>Songül Dağcı</cp:lastModifiedBy>
  <cp:revision>245</cp:revision>
  <dcterms:created xsi:type="dcterms:W3CDTF">2018-03-28T08:46:47Z</dcterms:created>
  <dcterms:modified xsi:type="dcterms:W3CDTF">2024-10-14T13:20:40Z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0x010100BDE376C7065E95409F385CE924C947DC</vt:lpwstr>
  </property>
  <property fmtid="{D5CDD505-2E9C-101B-9397-08002B2CF9AE}" pid="3" name="MSIP_Label_0ee56814-db03-4eb8-b429-034feb4c0939_Enabled">
    <vt:lpwstr>true</vt:lpwstr>
  </property>
  <property fmtid="{D5CDD505-2E9C-101B-9397-08002B2CF9AE}" pid="4" name="MSIP_Label_0ee56814-db03-4eb8-b429-034feb4c0939_SetDate">
    <vt:lpwstr>2021-08-10T08:36:24Z</vt:lpwstr>
  </property>
  <property fmtid="{D5CDD505-2E9C-101B-9397-08002B2CF9AE}" pid="5" name="MSIP_Label_0ee56814-db03-4eb8-b429-034feb4c0939_Method">
    <vt:lpwstr>Privileged</vt:lpwstr>
  </property>
  <property fmtid="{D5CDD505-2E9C-101B-9397-08002B2CF9AE}" pid="6" name="MSIP_Label_0ee56814-db03-4eb8-b429-034feb4c0939_Name">
    <vt:lpwstr>0ee56814-db03-4eb8-b429-034feb4c0939</vt:lpwstr>
  </property>
  <property fmtid="{D5CDD505-2E9C-101B-9397-08002B2CF9AE}" pid="7" name="MSIP_Label_0ee56814-db03-4eb8-b429-034feb4c0939_SiteId">
    <vt:lpwstr>de7c800f-96b6-4fa8-913d-f4a3e8bcd660</vt:lpwstr>
  </property>
  <property fmtid="{D5CDD505-2E9C-101B-9397-08002B2CF9AE}" pid="8" name="MSIP_Label_0ee56814-db03-4eb8-b429-034feb4c0939_ActionId">
    <vt:lpwstr>08d524d6-38c3-4c27-a430-4fa9f4992b80</vt:lpwstr>
  </property>
  <property fmtid="{D5CDD505-2E9C-101B-9397-08002B2CF9AE}" pid="9" name="MSIP_Label_0ee56814-db03-4eb8-b429-034feb4c0939_ContentBits">
    <vt:lpwstr>2</vt:lpwstr>
  </property>
  <property fmtid="{D5CDD505-2E9C-101B-9397-08002B2CF9AE}" pid="10" name="ClassificationContentMarkingFooterLocations">
    <vt:lpwstr>Ofis Teması:8</vt:lpwstr>
  </property>
  <property fmtid="{D5CDD505-2E9C-101B-9397-08002B2CF9AE}" pid="11" name="ClassificationContentMarkingFooterText">
    <vt:lpwstr>Bilgi Gizlilik Sınıflandırması : Genel</vt:lpwstr>
  </property>
  <property fmtid="{D5CDD505-2E9C-101B-9397-08002B2CF9AE}" pid="12" name="MediaServiceImageTags">
    <vt:lpwstr/>
  </property>
  <property fmtid="{D5CDD505-2E9C-101B-9397-08002B2CF9AE}" pid="13" name="MSIP_Label_6703252c-ea16-4ffa-9098-21f6124ac2d4_Enabled">
    <vt:lpwstr>true</vt:lpwstr>
  </property>
  <property fmtid="{D5CDD505-2E9C-101B-9397-08002B2CF9AE}" pid="14" name="MSIP_Label_6703252c-ea16-4ffa-9098-21f6124ac2d4_SetDate">
    <vt:lpwstr>2024-06-24T08:02:32Z</vt:lpwstr>
  </property>
  <property fmtid="{D5CDD505-2E9C-101B-9397-08002B2CF9AE}" pid="15" name="MSIP_Label_6703252c-ea16-4ffa-9098-21f6124ac2d4_Method">
    <vt:lpwstr>Standard</vt:lpwstr>
  </property>
  <property fmtid="{D5CDD505-2E9C-101B-9397-08002B2CF9AE}" pid="16" name="MSIP_Label_6703252c-ea16-4ffa-9098-21f6124ac2d4_Name">
    <vt:lpwstr>Şirket İçi</vt:lpwstr>
  </property>
  <property fmtid="{D5CDD505-2E9C-101B-9397-08002B2CF9AE}" pid="17" name="MSIP_Label_6703252c-ea16-4ffa-9098-21f6124ac2d4_SiteId">
    <vt:lpwstr>b8258c6b-5183-4c97-947e-2f8852c79fc0</vt:lpwstr>
  </property>
  <property fmtid="{D5CDD505-2E9C-101B-9397-08002B2CF9AE}" pid="18" name="MSIP_Label_6703252c-ea16-4ffa-9098-21f6124ac2d4_ActionId">
    <vt:lpwstr>1399e985-1a77-4e4b-8236-37d25046d87e</vt:lpwstr>
  </property>
  <property fmtid="{D5CDD505-2E9C-101B-9397-08002B2CF9AE}" pid="19" name="MSIP_Label_6703252c-ea16-4ffa-9098-21f6124ac2d4_ContentBits">
    <vt:lpwstr>1</vt:lpwstr>
  </property>
  <property fmtid="{D5CDD505-2E9C-101B-9397-08002B2CF9AE}" pid="20" name="ClassificationContentMarkingHeaderLocations">
    <vt:lpwstr>Ofis Teması:9</vt:lpwstr>
  </property>
  <property fmtid="{D5CDD505-2E9C-101B-9397-08002B2CF9AE}" pid="21" name="ClassificationContentMarkingHeaderText">
    <vt:lpwstr>Şirket İçi</vt:lpwstr>
  </property>
</Properties>
</file>